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53"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Lst>
  <p:sldSz cx="9144000" cy="5143500" type="screen16x9"/>
  <p:notesSz cx="6858000" cy="9144000"/>
  <p:embeddedFontLst>
    <p:embeddedFont>
      <p:font typeface="Oswald" panose="00000500000000000000" pitchFamily="2" charset="0"/>
      <p:regular r:id="rId100"/>
      <p:bold r:id="rId101"/>
    </p:embeddedFont>
    <p:embeddedFont>
      <p:font typeface="Sorts Mill Goudy" panose="020B0604020202020204" charset="0"/>
      <p:regular r:id="rId102"/>
      <p: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hCzDyuylhf8I94CBQ6oQXigqkL/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E8A3B-BAC7-4307-BA97-AD3072C79749}" v="2" dt="2025-06-03T10:17:19.7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guide orient="horz" pos="2160"/>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HI DIXIT" userId="e75041b3dfe162b3" providerId="LiveId" clId="{CCDE8A3B-BAC7-4307-BA97-AD3072C79749}"/>
    <pc:docChg chg="undo custSel delSld modSld sldOrd">
      <pc:chgData name="AAROHI DIXIT" userId="e75041b3dfe162b3" providerId="LiveId" clId="{CCDE8A3B-BAC7-4307-BA97-AD3072C79749}" dt="2025-06-03T20:06:51.499" v="41" actId="14100"/>
      <pc:docMkLst>
        <pc:docMk/>
      </pc:docMkLst>
      <pc:sldChg chg="modSp mod">
        <pc:chgData name="AAROHI DIXIT" userId="e75041b3dfe162b3" providerId="LiveId" clId="{CCDE8A3B-BAC7-4307-BA97-AD3072C79749}" dt="2025-06-03T03:08:50.262" v="0" actId="14100"/>
        <pc:sldMkLst>
          <pc:docMk/>
          <pc:sldMk cId="0" sldId="260"/>
        </pc:sldMkLst>
        <pc:picChg chg="mod">
          <ac:chgData name="AAROHI DIXIT" userId="e75041b3dfe162b3" providerId="LiveId" clId="{CCDE8A3B-BAC7-4307-BA97-AD3072C79749}" dt="2025-06-03T03:08:50.262" v="0" actId="14100"/>
          <ac:picMkLst>
            <pc:docMk/>
            <pc:sldMk cId="0" sldId="260"/>
            <ac:picMk id="79" creationId="{00000000-0000-0000-0000-000000000000}"/>
          </ac:picMkLst>
        </pc:picChg>
      </pc:sldChg>
      <pc:sldChg chg="modSp mod">
        <pc:chgData name="AAROHI DIXIT" userId="e75041b3dfe162b3" providerId="LiveId" clId="{CCDE8A3B-BAC7-4307-BA97-AD3072C79749}" dt="2025-06-03T03:32:04.336" v="10" actId="20577"/>
        <pc:sldMkLst>
          <pc:docMk/>
          <pc:sldMk cId="0" sldId="283"/>
        </pc:sldMkLst>
        <pc:spChg chg="mod">
          <ac:chgData name="AAROHI DIXIT" userId="e75041b3dfe162b3" providerId="LiveId" clId="{CCDE8A3B-BAC7-4307-BA97-AD3072C79749}" dt="2025-06-03T03:32:04.336" v="10" actId="20577"/>
          <ac:spMkLst>
            <pc:docMk/>
            <pc:sldMk cId="0" sldId="283"/>
            <ac:spMk id="246" creationId="{00000000-0000-0000-0000-000000000000}"/>
          </ac:spMkLst>
        </pc:spChg>
      </pc:sldChg>
      <pc:sldChg chg="modSp mod ord">
        <pc:chgData name="AAROHI DIXIT" userId="e75041b3dfe162b3" providerId="LiveId" clId="{CCDE8A3B-BAC7-4307-BA97-AD3072C79749}" dt="2025-06-03T10:17:19.841" v="35" actId="27636"/>
        <pc:sldMkLst>
          <pc:docMk/>
          <pc:sldMk cId="0" sldId="286"/>
        </pc:sldMkLst>
        <pc:spChg chg="mod">
          <ac:chgData name="AAROHI DIXIT" userId="e75041b3dfe162b3" providerId="LiveId" clId="{CCDE8A3B-BAC7-4307-BA97-AD3072C79749}" dt="2025-06-03T10:17:19.841" v="35" actId="27636"/>
          <ac:spMkLst>
            <pc:docMk/>
            <pc:sldMk cId="0" sldId="286"/>
            <ac:spMk id="277" creationId="{00000000-0000-0000-0000-000000000000}"/>
          </ac:spMkLst>
        </pc:spChg>
      </pc:sldChg>
      <pc:sldChg chg="ord">
        <pc:chgData name="AAROHI DIXIT" userId="e75041b3dfe162b3" providerId="LiveId" clId="{CCDE8A3B-BAC7-4307-BA97-AD3072C79749}" dt="2025-06-03T10:05:51.550" v="22"/>
        <pc:sldMkLst>
          <pc:docMk/>
          <pc:sldMk cId="0" sldId="288"/>
        </pc:sldMkLst>
      </pc:sldChg>
      <pc:sldChg chg="modSp del mod">
        <pc:chgData name="AAROHI DIXIT" userId="e75041b3dfe162b3" providerId="LiveId" clId="{CCDE8A3B-BAC7-4307-BA97-AD3072C79749}" dt="2025-06-03T10:00:38.164" v="16" actId="47"/>
        <pc:sldMkLst>
          <pc:docMk/>
          <pc:sldMk cId="0" sldId="290"/>
        </pc:sldMkLst>
        <pc:spChg chg="mod">
          <ac:chgData name="AAROHI DIXIT" userId="e75041b3dfe162b3" providerId="LiveId" clId="{CCDE8A3B-BAC7-4307-BA97-AD3072C79749}" dt="2025-06-03T10:00:04.446" v="15" actId="1076"/>
          <ac:spMkLst>
            <pc:docMk/>
            <pc:sldMk cId="0" sldId="290"/>
            <ac:spMk id="302" creationId="{00000000-0000-0000-0000-000000000000}"/>
          </ac:spMkLst>
        </pc:spChg>
      </pc:sldChg>
      <pc:sldChg chg="modSp mod">
        <pc:chgData name="AAROHI DIXIT" userId="e75041b3dfe162b3" providerId="LiveId" clId="{CCDE8A3B-BAC7-4307-BA97-AD3072C79749}" dt="2025-06-03T10:02:16.948" v="20" actId="1076"/>
        <pc:sldMkLst>
          <pc:docMk/>
          <pc:sldMk cId="0" sldId="292"/>
        </pc:sldMkLst>
        <pc:spChg chg="mod">
          <ac:chgData name="AAROHI DIXIT" userId="e75041b3dfe162b3" providerId="LiveId" clId="{CCDE8A3B-BAC7-4307-BA97-AD3072C79749}" dt="2025-06-03T10:02:16.948" v="20" actId="1076"/>
          <ac:spMkLst>
            <pc:docMk/>
            <pc:sldMk cId="0" sldId="292"/>
            <ac:spMk id="314" creationId="{00000000-0000-0000-0000-000000000000}"/>
          </ac:spMkLst>
        </pc:spChg>
      </pc:sldChg>
      <pc:sldChg chg="modSp mod">
        <pc:chgData name="AAROHI DIXIT" userId="e75041b3dfe162b3" providerId="LiveId" clId="{CCDE8A3B-BAC7-4307-BA97-AD3072C79749}" dt="2025-06-03T10:07:04.826" v="23" actId="14100"/>
        <pc:sldMkLst>
          <pc:docMk/>
          <pc:sldMk cId="0" sldId="297"/>
        </pc:sldMkLst>
        <pc:spChg chg="mod">
          <ac:chgData name="AAROHI DIXIT" userId="e75041b3dfe162b3" providerId="LiveId" clId="{CCDE8A3B-BAC7-4307-BA97-AD3072C79749}" dt="2025-06-03T10:07:04.826" v="23" actId="14100"/>
          <ac:spMkLst>
            <pc:docMk/>
            <pc:sldMk cId="0" sldId="297"/>
            <ac:spMk id="376" creationId="{00000000-0000-0000-0000-000000000000}"/>
          </ac:spMkLst>
        </pc:spChg>
      </pc:sldChg>
      <pc:sldChg chg="modSp mod">
        <pc:chgData name="AAROHI DIXIT" userId="e75041b3dfe162b3" providerId="LiveId" clId="{CCDE8A3B-BAC7-4307-BA97-AD3072C79749}" dt="2025-06-03T10:09:33.566" v="29" actId="13926"/>
        <pc:sldMkLst>
          <pc:docMk/>
          <pc:sldMk cId="0" sldId="298"/>
        </pc:sldMkLst>
        <pc:spChg chg="mod">
          <ac:chgData name="AAROHI DIXIT" userId="e75041b3dfe162b3" providerId="LiveId" clId="{CCDE8A3B-BAC7-4307-BA97-AD3072C79749}" dt="2025-06-03T10:09:33.566" v="29" actId="13926"/>
          <ac:spMkLst>
            <pc:docMk/>
            <pc:sldMk cId="0" sldId="298"/>
            <ac:spMk id="385" creationId="{00000000-0000-0000-0000-000000000000}"/>
          </ac:spMkLst>
        </pc:spChg>
      </pc:sldChg>
      <pc:sldChg chg="modSp mod">
        <pc:chgData name="AAROHI DIXIT" userId="e75041b3dfe162b3" providerId="LiveId" clId="{CCDE8A3B-BAC7-4307-BA97-AD3072C79749}" dt="2025-06-03T10:11:13.580" v="30" actId="14100"/>
        <pc:sldMkLst>
          <pc:docMk/>
          <pc:sldMk cId="0" sldId="301"/>
        </pc:sldMkLst>
        <pc:spChg chg="mod">
          <ac:chgData name="AAROHI DIXIT" userId="e75041b3dfe162b3" providerId="LiveId" clId="{CCDE8A3B-BAC7-4307-BA97-AD3072C79749}" dt="2025-06-03T10:11:13.580" v="30" actId="14100"/>
          <ac:spMkLst>
            <pc:docMk/>
            <pc:sldMk cId="0" sldId="301"/>
            <ac:spMk id="412" creationId="{00000000-0000-0000-0000-000000000000}"/>
          </ac:spMkLst>
        </pc:spChg>
      </pc:sldChg>
      <pc:sldChg chg="modSp mod">
        <pc:chgData name="AAROHI DIXIT" userId="e75041b3dfe162b3" providerId="LiveId" clId="{CCDE8A3B-BAC7-4307-BA97-AD3072C79749}" dt="2025-06-03T10:17:31.762" v="37" actId="14100"/>
        <pc:sldMkLst>
          <pc:docMk/>
          <pc:sldMk cId="0" sldId="306"/>
        </pc:sldMkLst>
        <pc:spChg chg="mod">
          <ac:chgData name="AAROHI DIXIT" userId="e75041b3dfe162b3" providerId="LiveId" clId="{CCDE8A3B-BAC7-4307-BA97-AD3072C79749}" dt="2025-06-03T10:17:31.762" v="37" actId="14100"/>
          <ac:spMkLst>
            <pc:docMk/>
            <pc:sldMk cId="0" sldId="306"/>
            <ac:spMk id="457" creationId="{00000000-0000-0000-0000-000000000000}"/>
          </ac:spMkLst>
        </pc:spChg>
      </pc:sldChg>
      <pc:sldChg chg="modSp mod">
        <pc:chgData name="AAROHI DIXIT" userId="e75041b3dfe162b3" providerId="LiveId" clId="{CCDE8A3B-BAC7-4307-BA97-AD3072C79749}" dt="2025-06-03T10:30:29.305" v="39" actId="14100"/>
        <pc:sldMkLst>
          <pc:docMk/>
          <pc:sldMk cId="0" sldId="309"/>
        </pc:sldMkLst>
        <pc:spChg chg="mod">
          <ac:chgData name="AAROHI DIXIT" userId="e75041b3dfe162b3" providerId="LiveId" clId="{CCDE8A3B-BAC7-4307-BA97-AD3072C79749}" dt="2025-06-03T10:30:29.305" v="39" actId="14100"/>
          <ac:spMkLst>
            <pc:docMk/>
            <pc:sldMk cId="0" sldId="309"/>
            <ac:spMk id="484" creationId="{00000000-0000-0000-0000-000000000000}"/>
          </ac:spMkLst>
        </pc:spChg>
      </pc:sldChg>
      <pc:sldChg chg="modSp mod">
        <pc:chgData name="AAROHI DIXIT" userId="e75041b3dfe162b3" providerId="LiveId" clId="{CCDE8A3B-BAC7-4307-BA97-AD3072C79749}" dt="2025-06-03T20:04:16.069" v="40" actId="14100"/>
        <pc:sldMkLst>
          <pc:docMk/>
          <pc:sldMk cId="0" sldId="335"/>
        </pc:sldMkLst>
        <pc:spChg chg="mod">
          <ac:chgData name="AAROHI DIXIT" userId="e75041b3dfe162b3" providerId="LiveId" clId="{CCDE8A3B-BAC7-4307-BA97-AD3072C79749}" dt="2025-06-03T20:04:16.069" v="40" actId="14100"/>
          <ac:spMkLst>
            <pc:docMk/>
            <pc:sldMk cId="0" sldId="335"/>
            <ac:spMk id="683" creationId="{00000000-0000-0000-0000-000000000000}"/>
          </ac:spMkLst>
        </pc:spChg>
      </pc:sldChg>
      <pc:sldChg chg="modSp mod">
        <pc:chgData name="AAROHI DIXIT" userId="e75041b3dfe162b3" providerId="LiveId" clId="{CCDE8A3B-BAC7-4307-BA97-AD3072C79749}" dt="2025-06-03T20:06:51.499" v="41" actId="14100"/>
        <pc:sldMkLst>
          <pc:docMk/>
          <pc:sldMk cId="0" sldId="339"/>
        </pc:sldMkLst>
        <pc:picChg chg="mod">
          <ac:chgData name="AAROHI DIXIT" userId="e75041b3dfe162b3" providerId="LiveId" clId="{CCDE8A3B-BAC7-4307-BA97-AD3072C79749}" dt="2025-06-03T20:06:51.499" v="41" actId="14100"/>
          <ac:picMkLst>
            <pc:docMk/>
            <pc:sldMk cId="0" sldId="339"/>
            <ac:picMk id="713" creationId="{00000000-0000-0000-0000-000000000000}"/>
          </ac:picMkLst>
        </pc:picChg>
      </pc:sldChg>
    </pc:docChg>
  </pc:docChgLst>
  <pc:docChgLst>
    <pc:chgData name="AAROHI DIXIT" userId="e75041b3dfe162b3" providerId="LiveId" clId="{600D1059-15EE-4D40-B221-52929F888523}"/>
    <pc:docChg chg="undo custSel modSld sldOrd">
      <pc:chgData name="AAROHI DIXIT" userId="e75041b3dfe162b3" providerId="LiveId" clId="{600D1059-15EE-4D40-B221-52929F888523}" dt="2025-04-29T14:53:04.946" v="6" actId="20578"/>
      <pc:docMkLst>
        <pc:docMk/>
      </pc:docMkLst>
      <pc:sldChg chg="modSp mod">
        <pc:chgData name="AAROHI DIXIT" userId="e75041b3dfe162b3" providerId="LiveId" clId="{600D1059-15EE-4D40-B221-52929F888523}" dt="2025-04-29T13:37:24.716" v="1" actId="15"/>
        <pc:sldMkLst>
          <pc:docMk/>
          <pc:sldMk cId="0" sldId="336"/>
        </pc:sldMkLst>
        <pc:spChg chg="mod">
          <ac:chgData name="AAROHI DIXIT" userId="e75041b3dfe162b3" providerId="LiveId" clId="{600D1059-15EE-4D40-B221-52929F888523}" dt="2025-04-29T13:37:24.716" v="1" actId="15"/>
          <ac:spMkLst>
            <pc:docMk/>
            <pc:sldMk cId="0" sldId="336"/>
            <ac:spMk id="690" creationId="{00000000-0000-0000-0000-000000000000}"/>
          </ac:spMkLst>
        </pc:spChg>
      </pc:sldChg>
      <pc:sldChg chg="addSp delSp modSp mod ord">
        <pc:chgData name="AAROHI DIXIT" userId="e75041b3dfe162b3" providerId="LiveId" clId="{600D1059-15EE-4D40-B221-52929F888523}" dt="2025-04-29T14:53:04.946" v="6" actId="20578"/>
        <pc:sldMkLst>
          <pc:docMk/>
          <pc:sldMk cId="0" sldId="34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 name="Google Shape;50;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1" name="Google Shape;111;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7" name="Google Shape;117;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3" name="Google Shape;123;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7" name="Google Shape;137;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3" name="Google Shape;143;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0" name="Google Shape;150;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7" name="Google Shape;157;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4" name="Google Shape;16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2" name="Google Shape;172;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 name="Google Shape;56;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6" name="Google Shape;186;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2" name="Google Shape;192;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4" name="Google Shape;2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1" name="Google Shape;2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9" name="Google Shape;2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60b1d5a2d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60b1d5a2d9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35" name="Google Shape;235;g160b1d5a2d9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3" name="Google Shape;243;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1" name="Google Shape;251;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 name="Google Shape;6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9" name="Google Shape;259;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7" name="Google Shape;26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8" name="Google Shape;288;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4" name="Google Shape;294;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6" name="Google Shape;306;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2" name="Google Shape;312;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8" name="Google Shape;318;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4" name="Google Shape;324;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629028942b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2629028942b_3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31" name="Google Shape;331;g2629028942b_3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629028942b_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g2629028942b_3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40" name="Google Shape;340;g2629028942b_3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b1dc432f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2b1dc432f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73" name="Google Shape;373;g2b1dc432f5a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b1dc432f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2b1dc432f5a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82" name="Google Shape;382;g2b1dc432f5a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b1dc432f5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2b1dc432f5a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91" name="Google Shape;391;g2b1dc432f5a_0_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780133a5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4780133a5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00" name="Google Shape;400;g24780133a5c_0_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4780133a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4780133a5c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09" name="Google Shape;409;g24780133a5c_0_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4780133a5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4780133a5c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18" name="Google Shape;418;g24780133a5c_0_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4780133a5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24780133a5c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27" name="Google Shape;427;g24780133a5c_0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4780133a5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24780133a5c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36" name="Google Shape;436;g24780133a5c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45" name="Google Shape;445;p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 name="Google Shape;7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54" name="Google Shape;454;p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63" name="Google Shape;463;p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72" name="Google Shape;472;p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81" name="Google Shape;481;p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6552fec33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g16552fec333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90" name="Google Shape;490;g16552fec333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499" name="Google Shape;499;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08" name="Google Shape;508;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19" name="Google Shape;519;p1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28" name="Google Shape;528;p1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28" name="Google Shape;528;p1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1631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 name="Google Shape;8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1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38" name="Google Shape;538;p1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47" name="Google Shape;547;p1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57" name="Google Shape;557;p1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66" name="Google Shape;566;p1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1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75" name="Google Shape;575;p1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83" name="Google Shape;583;p1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91" name="Google Shape;591;p1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8" name="Google Shape;598;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5" name="Google Shape;605;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1" name="Google Shape;611;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0" name="Google Shape;9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f5ca4eb22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7" name="Google Shape;617;g2f5ca4eb22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f5ca4eb22c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3" name="Google Shape;623;g2f5ca4eb2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0" name="Google Shape;630;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f5ca4eb22c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6" name="Google Shape;636;g2f5ca4eb22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f5ca4eb22c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2" name="Google Shape;642;g2f5ca4eb22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8" name="Google Shape;648;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f5ca4eb22c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4" name="Google Shape;654;g2f5ca4eb22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42b2ceff3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1" name="Google Shape;661;g2f42b2ceff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f5ca4eb22c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7" name="Google Shape;667;g2f5ca4eb22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f5ca4eb22c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4" name="Google Shape;674;g2f5ca4eb2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 name="Google Shape;9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f5ca4eb22c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1" name="Google Shape;681;g2f5ca4eb22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f5ca4eb22c_0_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8" name="Google Shape;688;g2f5ca4eb22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f5ca4eb22c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5" name="Google Shape;695;g2f5ca4eb22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f5ca4eb22c_0_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2" name="Google Shape;702;g2f5ca4eb22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f5ca4eb22c_0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9" name="Google Shape;709;g2f5ca4eb22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f5ca4eb22c_0_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7" name="Google Shape;717;g2f5ca4eb22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f42b2ceff3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4" name="Google Shape;724;g2f42b2ceff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f5ca4eb22c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0" name="Google Shape;730;g2f5ca4eb22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1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6" name="Google Shape;736;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2" name="Google Shape;742;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4" name="Google Shape;104;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8" name="Google Shape;748;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4" name="Google Shape;754;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0" name="Google Shape;760;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6" name="Google Shape;766;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2" name="Google Shape;772;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8" name="Google Shape;778;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4" name="Google Shape;78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90" name="Google Shape;790;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44" descr="LOGO.gif"/>
          <p:cNvPicPr preferRelativeResize="0"/>
          <p:nvPr/>
        </p:nvPicPr>
        <p:blipFill rotWithShape="1">
          <a:blip r:embed="rId2">
            <a:alphaModFix/>
          </a:blip>
          <a:srcRect b="10713"/>
          <a:stretch/>
        </p:blipFill>
        <p:spPr>
          <a:xfrm>
            <a:off x="6553200" y="171450"/>
            <a:ext cx="2057400" cy="476250"/>
          </a:xfrm>
          <a:prstGeom prst="rect">
            <a:avLst/>
          </a:prstGeom>
          <a:noFill/>
          <a:ln>
            <a:noFill/>
          </a:ln>
        </p:spPr>
      </p:pic>
      <p:grpSp>
        <p:nvGrpSpPr>
          <p:cNvPr id="26" name="Google Shape;26;p44"/>
          <p:cNvGrpSpPr/>
          <p:nvPr/>
        </p:nvGrpSpPr>
        <p:grpSpPr>
          <a:xfrm>
            <a:off x="6146800" y="0"/>
            <a:ext cx="2997200" cy="657225"/>
            <a:chOff x="6096000" y="3924300"/>
            <a:chExt cx="2997200" cy="876300"/>
          </a:xfrm>
        </p:grpSpPr>
        <p:sp>
          <p:nvSpPr>
            <p:cNvPr id="27" name="Google Shape;27;p44"/>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 name="Google Shape;28;p44"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44"/>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0" name="Google Shape;30;p44" descr="logo.jpg"/>
          <p:cNvPicPr preferRelativeResize="0"/>
          <p:nvPr/>
        </p:nvPicPr>
        <p:blipFill rotWithShape="1">
          <a:blip r:embed="rId3">
            <a:alphaModFix/>
          </a:blip>
          <a:srcRect/>
          <a:stretch/>
        </p:blipFill>
        <p:spPr>
          <a:xfrm>
            <a:off x="6553201" y="171450"/>
            <a:ext cx="1920875" cy="457200"/>
          </a:xfrm>
          <a:prstGeom prst="rect">
            <a:avLst/>
          </a:prstGeom>
          <a:noFill/>
          <a:ln>
            <a:noFill/>
          </a:ln>
        </p:spPr>
      </p:pic>
      <p:sp>
        <p:nvSpPr>
          <p:cNvPr id="31" name="Google Shape;31;p44"/>
          <p:cNvSpPr txBox="1">
            <a:spLocks noGrp="1"/>
          </p:cNvSpPr>
          <p:nvPr>
            <p:ph type="title"/>
          </p:nvPr>
        </p:nvSpPr>
        <p:spPr>
          <a:xfrm>
            <a:off x="1237293" y="17264"/>
            <a:ext cx="6477000" cy="6286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4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44"/>
          <p:cNvSpPr txBox="1">
            <a:spLocks noGrp="1"/>
          </p:cNvSpPr>
          <p:nvPr>
            <p:ph type="body" idx="1"/>
          </p:nvPr>
        </p:nvSpPr>
        <p:spPr>
          <a:xfrm>
            <a:off x="652463" y="1077913"/>
            <a:ext cx="8034337" cy="3338512"/>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atin typeface="Times New Roman"/>
                <a:ea typeface="Times New Roman"/>
                <a:cs typeface="Times New Roman"/>
                <a:sym typeface="Times New Roman"/>
              </a:defRPr>
            </a:lvl1pPr>
            <a:lvl2pPr marL="914400" lvl="1" indent="-406400" algn="l">
              <a:lnSpc>
                <a:spcPct val="100000"/>
              </a:lnSpc>
              <a:spcBef>
                <a:spcPts val="560"/>
              </a:spcBef>
              <a:spcAft>
                <a:spcPts val="0"/>
              </a:spcAft>
              <a:buSzPts val="2800"/>
              <a:buChar char="–"/>
              <a:defRPr>
                <a:latin typeface="Times New Roman"/>
                <a:ea typeface="Times New Roman"/>
                <a:cs typeface="Times New Roman"/>
                <a:sym typeface="Times New Roman"/>
              </a:defRPr>
            </a:lvl2pPr>
            <a:lvl3pPr marL="1371600" lvl="2" indent="-381000" algn="l">
              <a:lnSpc>
                <a:spcPct val="100000"/>
              </a:lnSpc>
              <a:spcBef>
                <a:spcPts val="480"/>
              </a:spcBef>
              <a:spcAft>
                <a:spcPts val="0"/>
              </a:spcAft>
              <a:buSzPts val="2400"/>
              <a:buChar char="•"/>
              <a:defRPr>
                <a:latin typeface="Times New Roman"/>
                <a:ea typeface="Times New Roman"/>
                <a:cs typeface="Times New Roman"/>
                <a:sym typeface="Times New Roman"/>
              </a:defRPr>
            </a:lvl3pPr>
            <a:lvl4pPr marL="1828800" lvl="3" indent="-355600" algn="l">
              <a:lnSpc>
                <a:spcPct val="100000"/>
              </a:lnSpc>
              <a:spcBef>
                <a:spcPts val="400"/>
              </a:spcBef>
              <a:spcAft>
                <a:spcPts val="0"/>
              </a:spcAft>
              <a:buSzPts val="2000"/>
              <a:buChar char="–"/>
              <a:defRPr>
                <a:latin typeface="Times New Roman"/>
                <a:ea typeface="Times New Roman"/>
                <a:cs typeface="Times New Roman"/>
                <a:sym typeface="Times New Roman"/>
              </a:defRPr>
            </a:lvl4pPr>
            <a:lvl5pPr marL="2286000" lvl="4" indent="-355600" algn="l">
              <a:lnSpc>
                <a:spcPct val="100000"/>
              </a:lnSpc>
              <a:spcBef>
                <a:spcPts val="400"/>
              </a:spcBef>
              <a:spcAft>
                <a:spcPts val="0"/>
              </a:spcAft>
              <a:buSzPts val="2000"/>
              <a:buChar char="»"/>
              <a:defRPr>
                <a:latin typeface="Times New Roman"/>
                <a:ea typeface="Times New Roman"/>
                <a:cs typeface="Times New Roman"/>
                <a:sym typeface="Times New Roman"/>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6"/>
        <p:cNvGrpSpPr/>
        <p:nvPr/>
      </p:nvGrpSpPr>
      <p:grpSpPr>
        <a:xfrm>
          <a:off x="0" y="0"/>
          <a:ext cx="0" cy="0"/>
          <a:chOff x="0" y="0"/>
          <a:chExt cx="0" cy="0"/>
        </a:xfrm>
      </p:grpSpPr>
      <p:pic>
        <p:nvPicPr>
          <p:cNvPr id="37" name="Google Shape;37;p43" descr="LOGO.gif"/>
          <p:cNvPicPr preferRelativeResize="0"/>
          <p:nvPr/>
        </p:nvPicPr>
        <p:blipFill rotWithShape="1">
          <a:blip r:embed="rId2">
            <a:alphaModFix/>
          </a:blip>
          <a:srcRect b="10713"/>
          <a:stretch/>
        </p:blipFill>
        <p:spPr>
          <a:xfrm>
            <a:off x="6553200" y="171450"/>
            <a:ext cx="2057400" cy="476250"/>
          </a:xfrm>
          <a:prstGeom prst="rect">
            <a:avLst/>
          </a:prstGeom>
          <a:noFill/>
          <a:ln>
            <a:noFill/>
          </a:ln>
        </p:spPr>
      </p:pic>
      <p:grpSp>
        <p:nvGrpSpPr>
          <p:cNvPr id="38" name="Google Shape;38;p43"/>
          <p:cNvGrpSpPr/>
          <p:nvPr/>
        </p:nvGrpSpPr>
        <p:grpSpPr>
          <a:xfrm>
            <a:off x="6146800" y="0"/>
            <a:ext cx="2997200" cy="657225"/>
            <a:chOff x="6096000" y="3924300"/>
            <a:chExt cx="2997200" cy="876300"/>
          </a:xfrm>
        </p:grpSpPr>
        <p:sp>
          <p:nvSpPr>
            <p:cNvPr id="39" name="Google Shape;39;p43"/>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pic>
          <p:nvPicPr>
            <p:cNvPr id="40" name="Google Shape;40;p43"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41" name="Google Shape;41;p43"/>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grpSp>
      <p:pic>
        <p:nvPicPr>
          <p:cNvPr id="42" name="Google Shape;42;p43" descr="logo.jpg"/>
          <p:cNvPicPr preferRelativeResize="0"/>
          <p:nvPr/>
        </p:nvPicPr>
        <p:blipFill rotWithShape="1">
          <a:blip r:embed="rId3">
            <a:alphaModFix/>
          </a:blip>
          <a:srcRect/>
          <a:stretch/>
        </p:blipFill>
        <p:spPr>
          <a:xfrm>
            <a:off x="6553201" y="171450"/>
            <a:ext cx="1920875" cy="457200"/>
          </a:xfrm>
          <a:prstGeom prst="rect">
            <a:avLst/>
          </a:prstGeom>
          <a:noFill/>
          <a:ln>
            <a:noFill/>
          </a:ln>
        </p:spPr>
      </p:pic>
      <p:sp>
        <p:nvSpPr>
          <p:cNvPr id="43" name="Google Shape;43;p43"/>
          <p:cNvSpPr txBox="1">
            <a:spLocks noGrp="1"/>
          </p:cNvSpPr>
          <p:nvPr>
            <p:ph type="title"/>
          </p:nvPr>
        </p:nvSpPr>
        <p:spPr>
          <a:xfrm>
            <a:off x="0" y="0"/>
            <a:ext cx="6477000" cy="6286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 name="Google Shape;44;p43"/>
          <p:cNvSpPr txBox="1">
            <a:spLocks noGrp="1"/>
          </p:cNvSpPr>
          <p:nvPr>
            <p:ph type="body" idx="1"/>
          </p:nvPr>
        </p:nvSpPr>
        <p:spPr>
          <a:xfrm>
            <a:off x="457200" y="1028701"/>
            <a:ext cx="8229600" cy="339447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45" name="Google Shape;45;p4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3"/>
          <p:cNvSpPr txBox="1">
            <a:spLocks noGrp="1"/>
          </p:cNvSpPr>
          <p:nvPr>
            <p:ph type="ftr" idx="11"/>
          </p:nvPr>
        </p:nvSpPr>
        <p:spPr>
          <a:xfrm>
            <a:off x="3211606" y="4767262"/>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0" y="0"/>
            <a:ext cx="6477000" cy="6286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42"/>
          <p:cNvSpPr txBox="1">
            <a:spLocks noGrp="1"/>
          </p:cNvSpPr>
          <p:nvPr>
            <p:ph type="body" idx="1"/>
          </p:nvPr>
        </p:nvSpPr>
        <p:spPr>
          <a:xfrm>
            <a:off x="457200" y="1028701"/>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42"/>
          <p:cNvSpPr/>
          <p:nvPr/>
        </p:nvSpPr>
        <p:spPr>
          <a:xfrm>
            <a:off x="0" y="0"/>
            <a:ext cx="9144000" cy="62865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42"/>
          <p:cNvSpPr/>
          <p:nvPr/>
        </p:nvSpPr>
        <p:spPr>
          <a:xfrm rot="10800000" flipH="1">
            <a:off x="0" y="5029200"/>
            <a:ext cx="9144000" cy="148587"/>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42" descr="LOGO.gif"/>
          <p:cNvPicPr preferRelativeResize="0"/>
          <p:nvPr/>
        </p:nvPicPr>
        <p:blipFill rotWithShape="1">
          <a:blip r:embed="rId4">
            <a:alphaModFix/>
          </a:blip>
          <a:srcRect b="10713"/>
          <a:stretch/>
        </p:blipFill>
        <p:spPr>
          <a:xfrm>
            <a:off x="6553200" y="171450"/>
            <a:ext cx="2057400" cy="476250"/>
          </a:xfrm>
          <a:prstGeom prst="rect">
            <a:avLst/>
          </a:prstGeom>
          <a:noFill/>
          <a:ln>
            <a:noFill/>
          </a:ln>
        </p:spPr>
      </p:pic>
      <p:pic>
        <p:nvPicPr>
          <p:cNvPr id="18" name="Google Shape;18;p42" descr="LOGO.gif"/>
          <p:cNvPicPr preferRelativeResize="0"/>
          <p:nvPr/>
        </p:nvPicPr>
        <p:blipFill rotWithShape="1">
          <a:blip r:embed="rId4">
            <a:alphaModFix/>
          </a:blip>
          <a:srcRect b="10713"/>
          <a:stretch/>
        </p:blipFill>
        <p:spPr>
          <a:xfrm>
            <a:off x="6553200" y="171450"/>
            <a:ext cx="2057400" cy="476250"/>
          </a:xfrm>
          <a:prstGeom prst="rect">
            <a:avLst/>
          </a:prstGeom>
          <a:noFill/>
          <a:ln>
            <a:noFill/>
          </a:ln>
        </p:spPr>
      </p:pic>
      <p:grpSp>
        <p:nvGrpSpPr>
          <p:cNvPr id="19" name="Google Shape;19;p42"/>
          <p:cNvGrpSpPr/>
          <p:nvPr/>
        </p:nvGrpSpPr>
        <p:grpSpPr>
          <a:xfrm>
            <a:off x="6146800" y="0"/>
            <a:ext cx="2997200" cy="657225"/>
            <a:chOff x="6096000" y="3924300"/>
            <a:chExt cx="2997200" cy="876300"/>
          </a:xfrm>
        </p:grpSpPr>
        <p:sp>
          <p:nvSpPr>
            <p:cNvPr id="20" name="Google Shape;20;p42"/>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 name="Google Shape;21;p42" descr="LOGO.gif"/>
            <p:cNvPicPr preferRelativeResize="0"/>
            <p:nvPr/>
          </p:nvPicPr>
          <p:blipFill rotWithShape="1">
            <a:blip r:embed="rId4">
              <a:alphaModFix/>
            </a:blip>
            <a:srcRect b="10713"/>
            <a:stretch/>
          </p:blipFill>
          <p:spPr>
            <a:xfrm>
              <a:off x="6502400" y="4152900"/>
              <a:ext cx="2057400" cy="635000"/>
            </a:xfrm>
            <a:prstGeom prst="rect">
              <a:avLst/>
            </a:prstGeom>
            <a:noFill/>
            <a:ln>
              <a:noFill/>
            </a:ln>
          </p:spPr>
        </p:pic>
        <p:sp>
          <p:nvSpPr>
            <p:cNvPr id="22" name="Google Shape;22;p42"/>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3" name="Google Shape;23;p42" descr="logo.jpg"/>
          <p:cNvPicPr preferRelativeResize="0"/>
          <p:nvPr/>
        </p:nvPicPr>
        <p:blipFill rotWithShape="1">
          <a:blip r:embed="rId5">
            <a:alphaModFix/>
          </a:blip>
          <a:srcRect/>
          <a:stretch/>
        </p:blipFill>
        <p:spPr>
          <a:xfrm>
            <a:off x="6553201" y="171450"/>
            <a:ext cx="1920875"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techvidvan.com/tutorials/iot-communication-protocols/"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8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85"/>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
        <p:nvSpPr>
          <p:cNvPr id="53" name="Google Shape;53;p85"/>
          <p:cNvSpPr txBox="1"/>
          <p:nvPr/>
        </p:nvSpPr>
        <p:spPr>
          <a:xfrm>
            <a:off x="0" y="867530"/>
            <a:ext cx="9144000" cy="374944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9600" b="0" i="0" u="none" strike="noStrike" cap="none">
                <a:solidFill>
                  <a:schemeClr val="dk1"/>
                </a:solidFill>
                <a:latin typeface="Sorts Mill Goudy"/>
                <a:ea typeface="Sorts Mill Goudy"/>
                <a:cs typeface="Sorts Mill Goudy"/>
                <a:sym typeface="Sorts Mill Goudy"/>
              </a:rPr>
              <a:t>Introduction To IoT – Unit 3</a:t>
            </a:r>
            <a:endParaRPr sz="9600" b="0" i="0" u="none" strike="noStrike" cap="none">
              <a:solidFill>
                <a:schemeClr val="dk1"/>
              </a:solidFill>
              <a:latin typeface="Sorts Mill Goudy"/>
              <a:ea typeface="Sorts Mill Goudy"/>
              <a:cs typeface="Sorts Mill Goudy"/>
              <a:sym typeface="Sorts Mill Goud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4"/>
          <p:cNvSpPr txBox="1">
            <a:spLocks noGrp="1"/>
          </p:cNvSpPr>
          <p:nvPr>
            <p:ph type="body" idx="4294967295"/>
          </p:nvPr>
        </p:nvSpPr>
        <p:spPr>
          <a:xfrm>
            <a:off x="1143000" y="734616"/>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dirty="0">
                <a:solidFill>
                  <a:schemeClr val="dk1"/>
                </a:solidFill>
              </a:rPr>
              <a:t>	</a:t>
            </a:r>
            <a:r>
              <a:rPr lang="en-US" sz="2550" b="1" dirty="0">
                <a:solidFill>
                  <a:schemeClr val="dk1"/>
                </a:solidFill>
              </a:rPr>
              <a:t>	Characteristics of IoT</a:t>
            </a:r>
            <a:r>
              <a:rPr lang="en-US" sz="2550" dirty="0">
                <a:solidFill>
                  <a:schemeClr val="dk1"/>
                </a:solidFill>
              </a:rPr>
              <a:t>	</a:t>
            </a:r>
            <a:endParaRPr dirty="0"/>
          </a:p>
          <a:p>
            <a:pPr marL="0" lvl="0" indent="0" algn="just" rtl="0">
              <a:lnSpc>
                <a:spcPct val="100000"/>
              </a:lnSpc>
              <a:spcBef>
                <a:spcPts val="640"/>
              </a:spcBef>
              <a:spcAft>
                <a:spcPts val="0"/>
              </a:spcAft>
              <a:buSzPts val="3200"/>
              <a:buNone/>
            </a:pPr>
            <a:r>
              <a:rPr lang="en-US" sz="1200" b="1" dirty="0">
                <a:solidFill>
                  <a:srgbClr val="273239"/>
                </a:solidFill>
                <a:latin typeface="Times New Roman"/>
                <a:ea typeface="Times New Roman"/>
                <a:cs typeface="Times New Roman"/>
                <a:sym typeface="Times New Roman"/>
              </a:rPr>
              <a:t>1.  Connectivity</a:t>
            </a:r>
            <a:endParaRPr dirty="0"/>
          </a:p>
          <a:p>
            <a:pPr marL="0" lvl="0" indent="0" algn="just" rtl="0">
              <a:lnSpc>
                <a:spcPct val="100000"/>
              </a:lnSpc>
              <a:spcBef>
                <a:spcPts val="640"/>
              </a:spcBef>
              <a:spcAft>
                <a:spcPts val="0"/>
              </a:spcAft>
              <a:buSzPts val="3200"/>
              <a:buNone/>
            </a:pPr>
            <a:r>
              <a:rPr lang="en-US" sz="1200" dirty="0">
                <a:solidFill>
                  <a:srgbClr val="273239"/>
                </a:solidFill>
                <a:latin typeface="Times New Roman"/>
                <a:ea typeface="Times New Roman"/>
                <a:cs typeface="Times New Roman"/>
                <a:sym typeface="Times New Roman"/>
              </a:rPr>
              <a:t>Connectivity is an important requirement of the IoT infrastructure. Things of IoT should be connected to the IoT infrastructure. Anyone, anywhere, anytime can connect, this should be guaranteed at all times. For example, the connection between people through Internet devices like mobile phones, and other gadgets, also a connection between Internet devices such as routers, gateways, sensors, etc.                              </a:t>
            </a:r>
            <a:endParaRPr dirty="0"/>
          </a:p>
          <a:p>
            <a:pPr marL="0" lvl="0" indent="0" algn="just" rtl="0">
              <a:lnSpc>
                <a:spcPct val="100000"/>
              </a:lnSpc>
              <a:spcBef>
                <a:spcPts val="640"/>
              </a:spcBef>
              <a:spcAft>
                <a:spcPts val="0"/>
              </a:spcAft>
              <a:buSzPts val="3200"/>
              <a:buNone/>
            </a:pPr>
            <a:r>
              <a:rPr lang="en-US" sz="1200" b="1" dirty="0">
                <a:solidFill>
                  <a:srgbClr val="273239"/>
                </a:solidFill>
                <a:latin typeface="Times New Roman"/>
                <a:ea typeface="Times New Roman"/>
                <a:cs typeface="Times New Roman"/>
                <a:sym typeface="Times New Roman"/>
              </a:rPr>
              <a:t>2. Intelligence and Identity</a:t>
            </a:r>
            <a:endParaRPr dirty="0"/>
          </a:p>
          <a:p>
            <a:pPr marL="0" lvl="0" indent="0" algn="just" rtl="0">
              <a:lnSpc>
                <a:spcPct val="100000"/>
              </a:lnSpc>
              <a:spcBef>
                <a:spcPts val="640"/>
              </a:spcBef>
              <a:spcAft>
                <a:spcPts val="0"/>
              </a:spcAft>
              <a:buSzPts val="3200"/>
              <a:buNone/>
            </a:pPr>
            <a:r>
              <a:rPr lang="en-US" sz="1200" dirty="0">
                <a:solidFill>
                  <a:srgbClr val="273239"/>
                </a:solidFill>
                <a:latin typeface="Times New Roman"/>
                <a:ea typeface="Times New Roman"/>
                <a:cs typeface="Times New Roman"/>
                <a:sym typeface="Times New Roman"/>
              </a:rPr>
              <a:t>The extraction of knowledge from the generated data is very important. For example, a sensor generates data, but that data will only be useful if it is interpreted properly. Each IoT device has a unique identity. This identification is helpful in tracking the equipment and at times for querying its status. </a:t>
            </a:r>
            <a:endParaRPr dirty="0"/>
          </a:p>
          <a:p>
            <a:pPr marL="0" lvl="0" indent="0" algn="just" rtl="0">
              <a:lnSpc>
                <a:spcPct val="100000"/>
              </a:lnSpc>
              <a:spcBef>
                <a:spcPts val="640"/>
              </a:spcBef>
              <a:spcAft>
                <a:spcPts val="0"/>
              </a:spcAft>
              <a:buSzPts val="3200"/>
              <a:buNone/>
            </a:pPr>
            <a:r>
              <a:rPr lang="en-US" sz="1200" b="1" dirty="0">
                <a:solidFill>
                  <a:srgbClr val="273239"/>
                </a:solidFill>
                <a:latin typeface="Times New Roman"/>
                <a:ea typeface="Times New Roman"/>
                <a:cs typeface="Times New Roman"/>
                <a:sym typeface="Times New Roman"/>
              </a:rPr>
              <a:t>3. Scalability</a:t>
            </a:r>
            <a:endParaRPr dirty="0"/>
          </a:p>
          <a:p>
            <a:pPr marL="0" lvl="0" indent="0" algn="just" rtl="0">
              <a:lnSpc>
                <a:spcPct val="100000"/>
              </a:lnSpc>
              <a:spcBef>
                <a:spcPts val="640"/>
              </a:spcBef>
              <a:spcAft>
                <a:spcPts val="0"/>
              </a:spcAft>
              <a:buSzPts val="3200"/>
              <a:buNone/>
            </a:pPr>
            <a:r>
              <a:rPr lang="en-US" sz="1200" dirty="0">
                <a:solidFill>
                  <a:srgbClr val="273239"/>
                </a:solidFill>
                <a:latin typeface="Times New Roman"/>
                <a:ea typeface="Times New Roman"/>
                <a:cs typeface="Times New Roman"/>
                <a:sym typeface="Times New Roman"/>
              </a:rPr>
              <a:t>The number of elements connected to the IoT zone is increasing day by day. Hence, an IoT setup should be capable of handling the massive expansion. The data generated as an outcome is enormous, and it should be handled appropriately.</a:t>
            </a:r>
            <a:endParaRPr dirty="0"/>
          </a:p>
          <a:p>
            <a:pPr marL="0" lvl="0" indent="0" algn="just" rtl="0">
              <a:lnSpc>
                <a:spcPct val="100000"/>
              </a:lnSpc>
              <a:spcBef>
                <a:spcPts val="640"/>
              </a:spcBef>
              <a:spcAft>
                <a:spcPts val="0"/>
              </a:spcAft>
              <a:buSzPts val="3200"/>
              <a:buNone/>
            </a:pPr>
            <a:r>
              <a:rPr lang="en-US" sz="1200" b="1" dirty="0">
                <a:solidFill>
                  <a:srgbClr val="273239"/>
                </a:solidFill>
                <a:latin typeface="Times New Roman"/>
                <a:ea typeface="Times New Roman"/>
                <a:cs typeface="Times New Roman"/>
                <a:sym typeface="Times New Roman"/>
              </a:rPr>
              <a:t>4. Dynamic and Self-Adapting (Complexity)</a:t>
            </a:r>
            <a:endParaRPr dirty="0"/>
          </a:p>
          <a:p>
            <a:pPr marL="0" lvl="0" indent="0" algn="just" rtl="0">
              <a:lnSpc>
                <a:spcPct val="100000"/>
              </a:lnSpc>
              <a:spcBef>
                <a:spcPts val="640"/>
              </a:spcBef>
              <a:spcAft>
                <a:spcPts val="0"/>
              </a:spcAft>
              <a:buSzPts val="3200"/>
              <a:buNone/>
            </a:pPr>
            <a:r>
              <a:rPr lang="en-US" sz="1200" dirty="0">
                <a:solidFill>
                  <a:srgbClr val="273239"/>
                </a:solidFill>
                <a:latin typeface="Times New Roman"/>
                <a:ea typeface="Times New Roman"/>
                <a:cs typeface="Times New Roman"/>
                <a:sym typeface="Times New Roman"/>
              </a:rPr>
              <a:t>IoT devices should dynamically adapt themselves to changing contexts and scenarios.  Assume a camera meant for surveillance. It should be adaptable to work in different conditions and different light situations (morning, afternoon, and night).</a:t>
            </a:r>
            <a:endParaRPr dirty="0"/>
          </a:p>
          <a:p>
            <a:pPr marL="0" lvl="0" indent="0" algn="just" rtl="0">
              <a:lnSpc>
                <a:spcPct val="100000"/>
              </a:lnSpc>
              <a:spcBef>
                <a:spcPts val="640"/>
              </a:spcBef>
              <a:spcAft>
                <a:spcPts val="0"/>
              </a:spcAft>
              <a:buSzPts val="3200"/>
              <a:buNone/>
            </a:pPr>
            <a:endParaRPr sz="2100" dirty="0"/>
          </a:p>
        </p:txBody>
      </p:sp>
      <p:pic>
        <p:nvPicPr>
          <p:cNvPr id="114" name="Google Shape;114;p94"/>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95"/>
          <p:cNvSpPr txBox="1">
            <a:spLocks noGrp="1"/>
          </p:cNvSpPr>
          <p:nvPr>
            <p:ph type="body" idx="4294967295"/>
          </p:nvPr>
        </p:nvSpPr>
        <p:spPr>
          <a:xfrm>
            <a:off x="1143000" y="734616"/>
            <a:ext cx="6777038" cy="4429125"/>
          </a:xfrm>
          <a:prstGeom prst="rect">
            <a:avLst/>
          </a:prstGeom>
          <a:noFill/>
          <a:ln>
            <a:noFill/>
          </a:ln>
        </p:spPr>
        <p:txBody>
          <a:bodyPr spcFirstLastPara="1" wrap="square" lIns="91425" tIns="45700" rIns="91425" bIns="45700" anchor="t" anchorCtr="0">
            <a:normAutofit lnSpcReduction="10000"/>
          </a:bodyPr>
          <a:lstStyle/>
          <a:p>
            <a:pPr marL="457200" lvl="0" indent="-431800" algn="l" rtl="0">
              <a:lnSpc>
                <a:spcPct val="100000"/>
              </a:lnSpc>
              <a:spcBef>
                <a:spcPts val="640"/>
              </a:spcBef>
              <a:spcAft>
                <a:spcPts val="0"/>
              </a:spcAft>
              <a:buSzPts val="3200"/>
              <a:buFont typeface="Noto Sans Symbols"/>
              <a:buNone/>
            </a:pPr>
            <a:r>
              <a:rPr lang="en-US" sz="2100" dirty="0">
                <a:solidFill>
                  <a:schemeClr val="dk1"/>
                </a:solidFill>
              </a:rPr>
              <a:t>	</a:t>
            </a:r>
            <a:r>
              <a:rPr lang="en-US" sz="2550" b="1" dirty="0">
                <a:solidFill>
                  <a:schemeClr val="dk1"/>
                </a:solidFill>
              </a:rPr>
              <a:t>	Characteristics of IoT</a:t>
            </a:r>
            <a:r>
              <a:rPr lang="en-US" sz="2550" dirty="0">
                <a:solidFill>
                  <a:schemeClr val="dk1"/>
                </a:solidFill>
              </a:rPr>
              <a:t>	</a:t>
            </a:r>
            <a:endParaRPr dirty="0"/>
          </a:p>
          <a:p>
            <a:pPr marL="0" lvl="0" indent="0" algn="just" rtl="0">
              <a:lnSpc>
                <a:spcPct val="100000"/>
              </a:lnSpc>
              <a:spcBef>
                <a:spcPts val="640"/>
              </a:spcBef>
              <a:spcAft>
                <a:spcPts val="0"/>
              </a:spcAft>
              <a:buSzPts val="3200"/>
              <a:buNone/>
            </a:pPr>
            <a:r>
              <a:rPr lang="en-US" sz="1200" b="1" dirty="0">
                <a:solidFill>
                  <a:srgbClr val="273239"/>
                </a:solidFill>
                <a:latin typeface="Times New Roman"/>
                <a:ea typeface="Times New Roman"/>
                <a:cs typeface="Times New Roman"/>
                <a:sym typeface="Times New Roman"/>
              </a:rPr>
              <a:t>5. Architecture</a:t>
            </a:r>
            <a:endParaRPr dirty="0"/>
          </a:p>
          <a:p>
            <a:pPr marL="0" lvl="0" indent="0" algn="just" rtl="0">
              <a:lnSpc>
                <a:spcPct val="100000"/>
              </a:lnSpc>
              <a:spcBef>
                <a:spcPts val="640"/>
              </a:spcBef>
              <a:spcAft>
                <a:spcPts val="0"/>
              </a:spcAft>
              <a:buSzPts val="3200"/>
              <a:buNone/>
            </a:pPr>
            <a:r>
              <a:rPr lang="en-US" sz="1200" dirty="0">
                <a:solidFill>
                  <a:srgbClr val="273239"/>
                </a:solidFill>
                <a:latin typeface="Times New Roman"/>
                <a:ea typeface="Times New Roman"/>
                <a:cs typeface="Times New Roman"/>
                <a:sym typeface="Times New Roman"/>
              </a:rPr>
              <a:t>IoT Architecture cannot be homogeneous in nature. It should be hybrid, supporting different manufacturers ‘ products to function in the IoT network. IoT is not owned by anyone engineering branch. IoT is a reality when multiple domains come together.</a:t>
            </a:r>
            <a:endParaRPr dirty="0"/>
          </a:p>
          <a:p>
            <a:pPr marL="0" lvl="0" indent="0" algn="just" rtl="0">
              <a:lnSpc>
                <a:spcPct val="100000"/>
              </a:lnSpc>
              <a:spcBef>
                <a:spcPts val="640"/>
              </a:spcBef>
              <a:spcAft>
                <a:spcPts val="0"/>
              </a:spcAft>
              <a:buSzPts val="3200"/>
              <a:buNone/>
            </a:pPr>
            <a:r>
              <a:rPr lang="en-US" sz="1200" b="1" dirty="0">
                <a:solidFill>
                  <a:srgbClr val="273239"/>
                </a:solidFill>
                <a:latin typeface="Times New Roman"/>
                <a:ea typeface="Times New Roman"/>
                <a:cs typeface="Times New Roman"/>
                <a:sym typeface="Times New Roman"/>
              </a:rPr>
              <a:t>6. Safety</a:t>
            </a:r>
            <a:endParaRPr dirty="0"/>
          </a:p>
          <a:p>
            <a:pPr marL="0" lvl="0" indent="0" algn="just" rtl="0">
              <a:lnSpc>
                <a:spcPct val="100000"/>
              </a:lnSpc>
              <a:spcBef>
                <a:spcPts val="640"/>
              </a:spcBef>
              <a:spcAft>
                <a:spcPts val="0"/>
              </a:spcAft>
              <a:buSzPts val="3200"/>
              <a:buNone/>
            </a:pPr>
            <a:r>
              <a:rPr lang="en-US" sz="1200" dirty="0">
                <a:solidFill>
                  <a:srgbClr val="273239"/>
                </a:solidFill>
                <a:latin typeface="Times New Roman"/>
                <a:ea typeface="Times New Roman"/>
                <a:cs typeface="Times New Roman"/>
                <a:sym typeface="Times New Roman"/>
              </a:rPr>
              <a:t>There is a danger of the sensitive personal details of the users getting compromised when all his/her devices are connected to the internet. This can cause a loss to the user. Hence, data security is the major challenge. Besides, the equipment involved is huge. IoT networks may also be at risk. Therefore, equipment safety is also critical.</a:t>
            </a:r>
            <a:endParaRPr dirty="0"/>
          </a:p>
          <a:p>
            <a:pPr marL="0" lvl="0" indent="0" algn="just" rtl="0">
              <a:lnSpc>
                <a:spcPct val="100000"/>
              </a:lnSpc>
              <a:spcBef>
                <a:spcPts val="640"/>
              </a:spcBef>
              <a:spcAft>
                <a:spcPts val="0"/>
              </a:spcAft>
              <a:buSzPts val="3200"/>
              <a:buNone/>
            </a:pPr>
            <a:r>
              <a:rPr lang="en-US" sz="1200" b="1" dirty="0">
                <a:solidFill>
                  <a:srgbClr val="273239"/>
                </a:solidFill>
                <a:latin typeface="Times New Roman"/>
                <a:ea typeface="Times New Roman"/>
                <a:cs typeface="Times New Roman"/>
                <a:sym typeface="Times New Roman"/>
              </a:rPr>
              <a:t>7. Self Configuring</a:t>
            </a:r>
            <a:endParaRPr dirty="0"/>
          </a:p>
          <a:p>
            <a:pPr marL="0" lvl="0" indent="0" algn="just" rtl="0">
              <a:lnSpc>
                <a:spcPct val="100000"/>
              </a:lnSpc>
              <a:spcBef>
                <a:spcPts val="640"/>
              </a:spcBef>
              <a:spcAft>
                <a:spcPts val="0"/>
              </a:spcAft>
              <a:buSzPts val="3200"/>
              <a:buNone/>
            </a:pPr>
            <a:r>
              <a:rPr lang="en-US" sz="1200" dirty="0">
                <a:solidFill>
                  <a:srgbClr val="273239"/>
                </a:solidFill>
                <a:latin typeface="Times New Roman"/>
                <a:ea typeface="Times New Roman"/>
                <a:cs typeface="Times New Roman"/>
                <a:sym typeface="Times New Roman"/>
              </a:rPr>
              <a:t>This is one of the most important characteristics of IoT. IoT devices are able to upgrade their software in accordance with requirements with a minimum of user participation. Additionally, they can set up the network, allowing for the addition of new devices to an already-existing network.</a:t>
            </a:r>
            <a:endParaRPr dirty="0"/>
          </a:p>
          <a:p>
            <a:pPr marL="0" lvl="0" indent="0" algn="just" rtl="0">
              <a:lnSpc>
                <a:spcPct val="100000"/>
              </a:lnSpc>
              <a:spcBef>
                <a:spcPts val="640"/>
              </a:spcBef>
              <a:spcAft>
                <a:spcPts val="0"/>
              </a:spcAft>
              <a:buSzPts val="3200"/>
              <a:buNone/>
            </a:pPr>
            <a:r>
              <a:rPr lang="en-US" sz="1200" b="1" dirty="0">
                <a:solidFill>
                  <a:srgbClr val="273239"/>
                </a:solidFill>
                <a:latin typeface="Times New Roman"/>
                <a:ea typeface="Times New Roman"/>
                <a:cs typeface="Times New Roman"/>
                <a:sym typeface="Times New Roman"/>
              </a:rPr>
              <a:t>8. Interoperability</a:t>
            </a:r>
            <a:endParaRPr dirty="0"/>
          </a:p>
          <a:p>
            <a:pPr marL="0" lvl="0" indent="0" algn="just" rtl="0">
              <a:lnSpc>
                <a:spcPct val="100000"/>
              </a:lnSpc>
              <a:spcBef>
                <a:spcPts val="640"/>
              </a:spcBef>
              <a:spcAft>
                <a:spcPts val="0"/>
              </a:spcAft>
              <a:buSzPts val="3200"/>
              <a:buNone/>
            </a:pPr>
            <a:r>
              <a:rPr lang="en-US" sz="1200" dirty="0">
                <a:solidFill>
                  <a:srgbClr val="273239"/>
                </a:solidFill>
                <a:latin typeface="Times New Roman"/>
                <a:ea typeface="Times New Roman"/>
                <a:cs typeface="Times New Roman"/>
                <a:sym typeface="Times New Roman"/>
              </a:rPr>
              <a:t>IoT devices use standardized protocols and technologies to ensure they can communicate with each other and other systems. Interoperability is one of the key characteristics of the Internet of Things (IoT). It refers to the ability of different IoT devices and systems to communicate and exchange data with each other, regardless of the underlying technology or manufacturer.</a:t>
            </a:r>
            <a:endParaRPr dirty="0"/>
          </a:p>
          <a:p>
            <a:pPr marL="0" lvl="0" indent="0" algn="just" rtl="0">
              <a:lnSpc>
                <a:spcPct val="100000"/>
              </a:lnSpc>
              <a:spcBef>
                <a:spcPts val="640"/>
              </a:spcBef>
              <a:spcAft>
                <a:spcPts val="0"/>
              </a:spcAft>
              <a:buSzPts val="3200"/>
              <a:buNone/>
            </a:pPr>
            <a:endParaRPr sz="2100" dirty="0"/>
          </a:p>
        </p:txBody>
      </p:sp>
      <p:pic>
        <p:nvPicPr>
          <p:cNvPr id="120" name="Google Shape;120;p95"/>
          <p:cNvPicPr preferRelativeResize="0"/>
          <p:nvPr/>
        </p:nvPicPr>
        <p:blipFill rotWithShape="1">
          <a:blip r:embed="rId3">
            <a:alphaModFix/>
          </a:blip>
          <a:srcRect l="6558" t="13278" r="9180" b="7150"/>
          <a:stretch/>
        </p:blipFill>
        <p:spPr>
          <a:xfrm>
            <a:off x="325676" y="126669"/>
            <a:ext cx="2098110" cy="5196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96"/>
          <p:cNvSpPr txBox="1">
            <a:spLocks noGrp="1"/>
          </p:cNvSpPr>
          <p:nvPr>
            <p:ph type="title"/>
          </p:nvPr>
        </p:nvSpPr>
        <p:spPr>
          <a:xfrm>
            <a:off x="762000" y="13258"/>
            <a:ext cx="647700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Case Studies and Applications</a:t>
            </a:r>
            <a:endParaRPr/>
          </a:p>
        </p:txBody>
      </p:sp>
      <p:sp>
        <p:nvSpPr>
          <p:cNvPr id="126" name="Google Shape;126;p96"/>
          <p:cNvSpPr txBox="1">
            <a:spLocks noGrp="1"/>
          </p:cNvSpPr>
          <p:nvPr>
            <p:ph type="body" idx="4294967295"/>
          </p:nvPr>
        </p:nvSpPr>
        <p:spPr>
          <a:xfrm>
            <a:off x="457200" y="1028701"/>
            <a:ext cx="8229600" cy="3394472"/>
          </a:xfrm>
          <a:prstGeom prst="rect">
            <a:avLst/>
          </a:prstGeom>
          <a:noFill/>
          <a:ln>
            <a:noFill/>
          </a:ln>
        </p:spPr>
        <p:txBody>
          <a:bodyPr spcFirstLastPara="1" wrap="square" lIns="91425" tIns="45700" rIns="91425" bIns="45700" anchor="t" anchorCtr="0">
            <a:normAutofit fontScale="77500" lnSpcReduction="20000"/>
          </a:bodyPr>
          <a:lstStyle/>
          <a:p>
            <a:pPr marL="457200" marR="0" lvl="0" indent="-431800" algn="l" rtl="0">
              <a:lnSpc>
                <a:spcPct val="100000"/>
              </a:lnSpc>
              <a:spcBef>
                <a:spcPts val="640"/>
              </a:spcBef>
              <a:spcAft>
                <a:spcPts val="0"/>
              </a:spcAft>
              <a:buClr>
                <a:schemeClr val="dk1"/>
              </a:buClr>
              <a:buSzPct val="129032"/>
              <a:buFont typeface="Arial"/>
              <a:buChar char="•"/>
            </a:pPr>
            <a:r>
              <a:rPr lang="en-US" dirty="0"/>
              <a:t>Example 1: Smart Cities</a:t>
            </a:r>
            <a:endParaRPr dirty="0"/>
          </a:p>
          <a:p>
            <a:pPr marL="914400" lvl="1" indent="-406400" algn="l" rtl="0">
              <a:lnSpc>
                <a:spcPct val="100000"/>
              </a:lnSpc>
              <a:spcBef>
                <a:spcPts val="560"/>
              </a:spcBef>
              <a:spcAft>
                <a:spcPts val="0"/>
              </a:spcAft>
              <a:buSzPct val="129032"/>
              <a:buChar char="–"/>
            </a:pPr>
            <a:r>
              <a:rPr lang="en-US" dirty="0"/>
              <a:t>Real-time traffic management</a:t>
            </a:r>
            <a:endParaRPr dirty="0"/>
          </a:p>
          <a:p>
            <a:pPr marL="914400" lvl="1" indent="-406400" algn="l" rtl="0">
              <a:lnSpc>
                <a:spcPct val="100000"/>
              </a:lnSpc>
              <a:spcBef>
                <a:spcPts val="560"/>
              </a:spcBef>
              <a:spcAft>
                <a:spcPts val="0"/>
              </a:spcAft>
              <a:buSzPct val="129032"/>
              <a:buChar char="–"/>
            </a:pPr>
            <a:r>
              <a:rPr lang="en-US" dirty="0"/>
              <a:t>Environmental monitoring</a:t>
            </a:r>
            <a:endParaRPr dirty="0"/>
          </a:p>
          <a:p>
            <a:pPr marL="457200" marR="0" lvl="0" indent="-431800" algn="l" rtl="0">
              <a:lnSpc>
                <a:spcPct val="100000"/>
              </a:lnSpc>
              <a:spcBef>
                <a:spcPts val="640"/>
              </a:spcBef>
              <a:spcAft>
                <a:spcPts val="0"/>
              </a:spcAft>
              <a:buClr>
                <a:schemeClr val="dk1"/>
              </a:buClr>
              <a:buSzPct val="129032"/>
              <a:buFont typeface="Arial"/>
              <a:buChar char="•"/>
            </a:pPr>
            <a:r>
              <a:rPr lang="en-US" dirty="0"/>
              <a:t>Example 2: Healthcare</a:t>
            </a:r>
            <a:endParaRPr dirty="0"/>
          </a:p>
          <a:p>
            <a:pPr marL="914400" lvl="1" indent="-406400" algn="l" rtl="0">
              <a:lnSpc>
                <a:spcPct val="100000"/>
              </a:lnSpc>
              <a:spcBef>
                <a:spcPts val="560"/>
              </a:spcBef>
              <a:spcAft>
                <a:spcPts val="0"/>
              </a:spcAft>
              <a:buSzPct val="129032"/>
              <a:buChar char="–"/>
            </a:pPr>
            <a:r>
              <a:rPr lang="en-US" dirty="0"/>
              <a:t>Remote patient monitoring</a:t>
            </a:r>
            <a:endParaRPr dirty="0"/>
          </a:p>
          <a:p>
            <a:pPr marL="914400" lvl="1" indent="-406400" algn="l" rtl="0">
              <a:lnSpc>
                <a:spcPct val="100000"/>
              </a:lnSpc>
              <a:spcBef>
                <a:spcPts val="560"/>
              </a:spcBef>
              <a:spcAft>
                <a:spcPts val="0"/>
              </a:spcAft>
              <a:buSzPct val="129032"/>
              <a:buChar char="–"/>
            </a:pPr>
            <a:r>
              <a:rPr lang="en-US" dirty="0"/>
              <a:t>Real-time diagnostics</a:t>
            </a:r>
            <a:endParaRPr dirty="0"/>
          </a:p>
          <a:p>
            <a:pPr marL="457200" marR="0" lvl="0" indent="-431800" algn="l" rtl="0">
              <a:lnSpc>
                <a:spcPct val="100000"/>
              </a:lnSpc>
              <a:spcBef>
                <a:spcPts val="640"/>
              </a:spcBef>
              <a:spcAft>
                <a:spcPts val="0"/>
              </a:spcAft>
              <a:buClr>
                <a:schemeClr val="dk1"/>
              </a:buClr>
              <a:buSzPct val="129032"/>
              <a:buFont typeface="Arial"/>
              <a:buChar char="•"/>
            </a:pPr>
            <a:r>
              <a:rPr lang="en-US" dirty="0"/>
              <a:t>Example 3: Industrial IoT </a:t>
            </a:r>
            <a:endParaRPr dirty="0"/>
          </a:p>
          <a:p>
            <a:pPr marL="914400" lvl="1" indent="-406400" algn="l" rtl="0">
              <a:lnSpc>
                <a:spcPct val="100000"/>
              </a:lnSpc>
              <a:spcBef>
                <a:spcPts val="560"/>
              </a:spcBef>
              <a:spcAft>
                <a:spcPts val="0"/>
              </a:spcAft>
              <a:buSzPct val="129032"/>
              <a:buChar char="–"/>
            </a:pPr>
            <a:r>
              <a:rPr lang="en-US" dirty="0"/>
              <a:t>Predictive maintenance</a:t>
            </a:r>
            <a:endParaRPr dirty="0"/>
          </a:p>
          <a:p>
            <a:pPr marL="914400" lvl="1" indent="-406400" algn="l" rtl="0">
              <a:lnSpc>
                <a:spcPct val="100000"/>
              </a:lnSpc>
              <a:spcBef>
                <a:spcPts val="560"/>
              </a:spcBef>
              <a:spcAft>
                <a:spcPts val="0"/>
              </a:spcAft>
              <a:buSzPct val="129032"/>
              <a:buChar char="–"/>
            </a:pPr>
            <a:r>
              <a:rPr lang="en-US" dirty="0"/>
              <a:t>Real-time quality control</a:t>
            </a:r>
            <a:endParaRPr dirty="0"/>
          </a:p>
        </p:txBody>
      </p:sp>
      <p:grpSp>
        <p:nvGrpSpPr>
          <p:cNvPr id="127" name="Google Shape;127;p96"/>
          <p:cNvGrpSpPr/>
          <p:nvPr/>
        </p:nvGrpSpPr>
        <p:grpSpPr>
          <a:xfrm>
            <a:off x="5134620" y="1931572"/>
            <a:ext cx="4008890" cy="2481694"/>
            <a:chOff x="489" y="456388"/>
            <a:chExt cx="4008890" cy="2481694"/>
          </a:xfrm>
        </p:grpSpPr>
        <p:sp>
          <p:nvSpPr>
            <p:cNvPr id="128" name="Google Shape;128;p96"/>
            <p:cNvSpPr/>
            <p:nvPr/>
          </p:nvSpPr>
          <p:spPr>
            <a:xfrm>
              <a:off x="489" y="456388"/>
              <a:ext cx="1908995" cy="1145397"/>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6"/>
            <p:cNvSpPr txBox="1"/>
            <p:nvPr/>
          </p:nvSpPr>
          <p:spPr>
            <a:xfrm>
              <a:off x="489" y="456388"/>
              <a:ext cx="1908995" cy="1145397"/>
            </a:xfrm>
            <a:prstGeom prst="rect">
              <a:avLst/>
            </a:prstGeom>
            <a:noFill/>
            <a:ln>
              <a:noFill/>
            </a:ln>
          </p:spPr>
          <p:txBody>
            <a:bodyPr spcFirstLastPara="1" wrap="square" lIns="209550" tIns="209550" rIns="209550" bIns="209550"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 </a:t>
              </a:r>
              <a:endParaRPr sz="5500" b="0" i="0" u="none" strike="noStrike" cap="none">
                <a:solidFill>
                  <a:schemeClr val="lt1"/>
                </a:solidFill>
                <a:latin typeface="Arial"/>
                <a:ea typeface="Arial"/>
                <a:cs typeface="Arial"/>
                <a:sym typeface="Arial"/>
              </a:endParaRPr>
            </a:p>
          </p:txBody>
        </p:sp>
        <p:sp>
          <p:nvSpPr>
            <p:cNvPr id="130" name="Google Shape;130;p96"/>
            <p:cNvSpPr/>
            <p:nvPr/>
          </p:nvSpPr>
          <p:spPr>
            <a:xfrm>
              <a:off x="2100384" y="456388"/>
              <a:ext cx="1908995" cy="1145397"/>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6"/>
            <p:cNvSpPr txBox="1"/>
            <p:nvPr/>
          </p:nvSpPr>
          <p:spPr>
            <a:xfrm>
              <a:off x="2100384" y="456388"/>
              <a:ext cx="1908995" cy="1145397"/>
            </a:xfrm>
            <a:prstGeom prst="rect">
              <a:avLst/>
            </a:prstGeom>
            <a:noFill/>
            <a:ln>
              <a:noFill/>
            </a:ln>
          </p:spPr>
          <p:txBody>
            <a:bodyPr spcFirstLastPara="1" wrap="square" lIns="209550" tIns="209550" rIns="209550" bIns="209550"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 </a:t>
              </a:r>
              <a:endParaRPr sz="5500" b="0" i="0" u="none" strike="noStrike" cap="none">
                <a:solidFill>
                  <a:schemeClr val="lt1"/>
                </a:solidFill>
                <a:latin typeface="Arial"/>
                <a:ea typeface="Arial"/>
                <a:cs typeface="Arial"/>
                <a:sym typeface="Arial"/>
              </a:endParaRPr>
            </a:p>
          </p:txBody>
        </p:sp>
        <p:sp>
          <p:nvSpPr>
            <p:cNvPr id="132" name="Google Shape;132;p96"/>
            <p:cNvSpPr/>
            <p:nvPr/>
          </p:nvSpPr>
          <p:spPr>
            <a:xfrm>
              <a:off x="1050437" y="1792685"/>
              <a:ext cx="1908995" cy="1145397"/>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6"/>
            <p:cNvSpPr txBox="1"/>
            <p:nvPr/>
          </p:nvSpPr>
          <p:spPr>
            <a:xfrm>
              <a:off x="1050437" y="1792685"/>
              <a:ext cx="1908995" cy="1145397"/>
            </a:xfrm>
            <a:prstGeom prst="rect">
              <a:avLst/>
            </a:prstGeom>
            <a:noFill/>
            <a:ln>
              <a:noFill/>
            </a:ln>
          </p:spPr>
          <p:txBody>
            <a:bodyPr spcFirstLastPara="1" wrap="square" lIns="209550" tIns="209550" rIns="209550" bIns="209550"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US" sz="5500" b="0" i="0" u="none" strike="noStrike" cap="none">
                  <a:solidFill>
                    <a:schemeClr val="lt1"/>
                  </a:solidFill>
                  <a:latin typeface="Arial"/>
                  <a:ea typeface="Arial"/>
                  <a:cs typeface="Arial"/>
                  <a:sym typeface="Arial"/>
                </a:rPr>
                <a:t> </a:t>
              </a:r>
              <a:endParaRPr sz="5500" b="0" i="0" u="none" strike="noStrike" cap="none">
                <a:solidFill>
                  <a:schemeClr val="lt1"/>
                </a:solidFill>
                <a:latin typeface="Arial"/>
                <a:ea typeface="Arial"/>
                <a:cs typeface="Arial"/>
                <a:sym typeface="Arial"/>
              </a:endParaRPr>
            </a:p>
          </p:txBody>
        </p:sp>
      </p:grpSp>
      <p:pic>
        <p:nvPicPr>
          <p:cNvPr id="134" name="Google Shape;134;p96"/>
          <p:cNvPicPr preferRelativeResize="0"/>
          <p:nvPr/>
        </p:nvPicPr>
        <p:blipFill rotWithShape="1">
          <a:blip r:embed="rId6">
            <a:alphaModFix/>
          </a:blip>
          <a:srcRect l="6558" t="13278" r="9180" b="7150"/>
          <a:stretch/>
        </p:blipFill>
        <p:spPr>
          <a:xfrm>
            <a:off x="0" y="92369"/>
            <a:ext cx="1524000" cy="5362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97"/>
          <p:cNvPicPr preferRelativeResize="0"/>
          <p:nvPr/>
        </p:nvPicPr>
        <p:blipFill rotWithShape="1">
          <a:blip r:embed="rId3">
            <a:alphaModFix/>
          </a:blip>
          <a:srcRect/>
          <a:stretch/>
        </p:blipFill>
        <p:spPr>
          <a:xfrm>
            <a:off x="0" y="638826"/>
            <a:ext cx="9143999" cy="4385500"/>
          </a:xfrm>
          <a:prstGeom prst="rect">
            <a:avLst/>
          </a:prstGeom>
          <a:noFill/>
          <a:ln>
            <a:noFill/>
          </a:ln>
        </p:spPr>
      </p:pic>
      <p:pic>
        <p:nvPicPr>
          <p:cNvPr id="140" name="Google Shape;140;p97"/>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8"/>
          <p:cNvSpPr txBox="1">
            <a:spLocks noGrp="1"/>
          </p:cNvSpPr>
          <p:nvPr>
            <p:ph type="body" idx="4294967295"/>
          </p:nvPr>
        </p:nvSpPr>
        <p:spPr>
          <a:xfrm>
            <a:off x="1143000" y="734616"/>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IoT in Health</a:t>
            </a:r>
            <a:r>
              <a:rPr lang="en-US" sz="2550">
                <a:solidFill>
                  <a:schemeClr val="dk1"/>
                </a:solidFill>
              </a:rPr>
              <a:t>	</a:t>
            </a:r>
            <a:endParaRPr/>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p:txBody>
      </p:sp>
      <p:pic>
        <p:nvPicPr>
          <p:cNvPr id="146" name="Google Shape;146;p98" descr="Anushree-iot-in-healthcare-image.gif"/>
          <p:cNvPicPr preferRelativeResize="0"/>
          <p:nvPr/>
        </p:nvPicPr>
        <p:blipFill rotWithShape="1">
          <a:blip r:embed="rId3">
            <a:alphaModFix/>
          </a:blip>
          <a:srcRect/>
          <a:stretch/>
        </p:blipFill>
        <p:spPr>
          <a:xfrm>
            <a:off x="1979712" y="1383618"/>
            <a:ext cx="4857750" cy="3388126"/>
          </a:xfrm>
          <a:prstGeom prst="rect">
            <a:avLst/>
          </a:prstGeom>
          <a:solidFill>
            <a:srgbClr val="ECECEC"/>
          </a:solidFill>
          <a:ln w="38100" cap="rnd" cmpd="sng">
            <a:solidFill>
              <a:srgbClr val="0070C0"/>
            </a:solidFill>
            <a:prstDash val="solid"/>
            <a:round/>
            <a:headEnd type="none" w="sm" len="sm"/>
            <a:tailEnd type="none" w="sm" len="sm"/>
          </a:ln>
          <a:effectLst>
            <a:outerShdw blurRad="50000" algn="tl" rotWithShape="0">
              <a:srgbClr val="000000">
                <a:alpha val="40784"/>
              </a:srgbClr>
            </a:outerShdw>
          </a:effectLst>
        </p:spPr>
      </p:pic>
      <p:pic>
        <p:nvPicPr>
          <p:cNvPr id="147" name="Google Shape;147;p98"/>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99"/>
          <p:cNvSpPr txBox="1">
            <a:spLocks noGrp="1"/>
          </p:cNvSpPr>
          <p:nvPr>
            <p:ph type="body" idx="4294967295"/>
          </p:nvPr>
        </p:nvSpPr>
        <p:spPr>
          <a:xfrm>
            <a:off x="1143000" y="734616"/>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IoT in Agriculture</a:t>
            </a:r>
            <a:r>
              <a:rPr lang="en-US" sz="2550">
                <a:solidFill>
                  <a:schemeClr val="dk1"/>
                </a:solidFill>
              </a:rPr>
              <a:t>	</a:t>
            </a:r>
            <a:endParaRPr/>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p:txBody>
      </p:sp>
      <p:pic>
        <p:nvPicPr>
          <p:cNvPr id="153" name="Google Shape;153;p99" descr="F6UV0X5IBYWZEUH.LARGE.jpg"/>
          <p:cNvPicPr preferRelativeResize="0"/>
          <p:nvPr/>
        </p:nvPicPr>
        <p:blipFill rotWithShape="1">
          <a:blip r:embed="rId3">
            <a:alphaModFix/>
          </a:blip>
          <a:srcRect/>
          <a:stretch/>
        </p:blipFill>
        <p:spPr>
          <a:xfrm>
            <a:off x="1980010" y="1383507"/>
            <a:ext cx="4907756" cy="3340894"/>
          </a:xfrm>
          <a:prstGeom prst="rect">
            <a:avLst/>
          </a:prstGeom>
          <a:noFill/>
          <a:ln w="38100" cap="sq" cmpd="sng">
            <a:solidFill>
              <a:srgbClr val="0070C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54" name="Google Shape;154;p99"/>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00"/>
          <p:cNvSpPr txBox="1">
            <a:spLocks noGrp="1"/>
          </p:cNvSpPr>
          <p:nvPr>
            <p:ph type="body" idx="4294967295"/>
          </p:nvPr>
        </p:nvSpPr>
        <p:spPr>
          <a:xfrm>
            <a:off x="1143000" y="734616"/>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IoT in Education</a:t>
            </a:r>
            <a:r>
              <a:rPr lang="en-US" sz="2550">
                <a:solidFill>
                  <a:schemeClr val="dk1"/>
                </a:solidFill>
              </a:rPr>
              <a:t>	</a:t>
            </a:r>
            <a:endParaRPr/>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p:txBody>
      </p:sp>
      <p:pic>
        <p:nvPicPr>
          <p:cNvPr id="160" name="Google Shape;160;p100" descr="F9M43IHIGJOZY95.LARGE.jpg"/>
          <p:cNvPicPr preferRelativeResize="0"/>
          <p:nvPr/>
        </p:nvPicPr>
        <p:blipFill rotWithShape="1">
          <a:blip r:embed="rId3">
            <a:alphaModFix/>
          </a:blip>
          <a:srcRect/>
          <a:stretch/>
        </p:blipFill>
        <p:spPr>
          <a:xfrm>
            <a:off x="2141935" y="1464469"/>
            <a:ext cx="4572000" cy="3429000"/>
          </a:xfrm>
          <a:prstGeom prst="rect">
            <a:avLst/>
          </a:prstGeom>
          <a:noFill/>
          <a:ln w="38100" cap="sq" cmpd="sng">
            <a:solidFill>
              <a:srgbClr val="00B0F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61" name="Google Shape;161;p100"/>
          <p:cNvPicPr preferRelativeResize="0"/>
          <p:nvPr/>
        </p:nvPicPr>
        <p:blipFill rotWithShape="1">
          <a:blip r:embed="rId4">
            <a:alphaModFix/>
          </a:blip>
          <a:srcRect l="6558" t="13278" r="9180" b="7150"/>
          <a:stretch/>
        </p:blipFill>
        <p:spPr>
          <a:xfrm>
            <a:off x="325676" y="126669"/>
            <a:ext cx="2098110" cy="5196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01"/>
          <p:cNvSpPr txBox="1">
            <a:spLocks noGrp="1"/>
          </p:cNvSpPr>
          <p:nvPr>
            <p:ph type="body" idx="4294967295"/>
          </p:nvPr>
        </p:nvSpPr>
        <p:spPr>
          <a:xfrm>
            <a:off x="1143000" y="734616"/>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IoT in Traffic Control</a:t>
            </a:r>
            <a:r>
              <a:rPr lang="en-US" sz="2550">
                <a:solidFill>
                  <a:schemeClr val="dk1"/>
                </a:solidFill>
              </a:rPr>
              <a:t>	</a:t>
            </a:r>
            <a:endParaRPr/>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p:txBody>
      </p:sp>
      <p:pic>
        <p:nvPicPr>
          <p:cNvPr id="167" name="Google Shape;167;p101" descr="smarttrasportations.jpg"/>
          <p:cNvPicPr preferRelativeResize="0"/>
          <p:nvPr/>
        </p:nvPicPr>
        <p:blipFill rotWithShape="1">
          <a:blip r:embed="rId3">
            <a:alphaModFix/>
          </a:blip>
          <a:srcRect/>
          <a:stretch/>
        </p:blipFill>
        <p:spPr>
          <a:xfrm>
            <a:off x="1358504" y="1491853"/>
            <a:ext cx="3105150" cy="2376488"/>
          </a:xfrm>
          <a:prstGeom prst="rect">
            <a:avLst/>
          </a:prstGeom>
          <a:noFill/>
          <a:ln w="38100" cap="sq" cmpd="sng">
            <a:solidFill>
              <a:srgbClr val="00206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68" name="Google Shape;168;p101" descr="sensors-16-01872-g003.png"/>
          <p:cNvPicPr preferRelativeResize="0"/>
          <p:nvPr/>
        </p:nvPicPr>
        <p:blipFill rotWithShape="1">
          <a:blip r:embed="rId4">
            <a:alphaModFix/>
          </a:blip>
          <a:srcRect/>
          <a:stretch/>
        </p:blipFill>
        <p:spPr>
          <a:xfrm>
            <a:off x="4732735" y="1629966"/>
            <a:ext cx="2914650" cy="2099072"/>
          </a:xfrm>
          <a:prstGeom prst="rect">
            <a:avLst/>
          </a:prstGeom>
          <a:noFill/>
          <a:ln w="38100" cap="sq" cmpd="sng">
            <a:solidFill>
              <a:srgbClr val="0070C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69" name="Google Shape;169;p101"/>
          <p:cNvPicPr preferRelativeResize="0"/>
          <p:nvPr/>
        </p:nvPicPr>
        <p:blipFill rotWithShape="1">
          <a:blip r:embed="rId5">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2"/>
          <p:cNvSpPr txBox="1">
            <a:spLocks noGrp="1"/>
          </p:cNvSpPr>
          <p:nvPr>
            <p:ph type="body" idx="4294967295"/>
          </p:nvPr>
        </p:nvSpPr>
        <p:spPr>
          <a:xfrm>
            <a:off x="1143000" y="734616"/>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IoT in Smart Home</a:t>
            </a:r>
            <a:r>
              <a:rPr lang="en-US" sz="2550">
                <a:solidFill>
                  <a:schemeClr val="dk1"/>
                </a:solidFill>
              </a:rPr>
              <a:t>	</a:t>
            </a:r>
            <a:endParaRPr/>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p:txBody>
      </p:sp>
      <p:pic>
        <p:nvPicPr>
          <p:cNvPr id="175" name="Google Shape;175;p102" descr="2-Figure1-1.png"/>
          <p:cNvPicPr preferRelativeResize="0"/>
          <p:nvPr/>
        </p:nvPicPr>
        <p:blipFill rotWithShape="1">
          <a:blip r:embed="rId3">
            <a:alphaModFix/>
          </a:blip>
          <a:srcRect/>
          <a:stretch/>
        </p:blipFill>
        <p:spPr>
          <a:xfrm>
            <a:off x="1601391" y="1327547"/>
            <a:ext cx="5941219" cy="3243263"/>
          </a:xfrm>
          <a:prstGeom prst="rect">
            <a:avLst/>
          </a:prstGeom>
          <a:noFill/>
          <a:ln w="38100" cap="sq" cmpd="sng">
            <a:solidFill>
              <a:srgbClr val="0070C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76" name="Google Shape;176;p102"/>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03"/>
          <p:cNvSpPr txBox="1">
            <a:spLocks noGrp="1"/>
          </p:cNvSpPr>
          <p:nvPr>
            <p:ph type="body" idx="4294967295"/>
          </p:nvPr>
        </p:nvSpPr>
        <p:spPr>
          <a:xfrm>
            <a:off x="1143000" y="734616"/>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IoT in Pollution Tracking</a:t>
            </a:r>
            <a:r>
              <a:rPr lang="en-US" sz="2550">
                <a:solidFill>
                  <a:schemeClr val="dk1"/>
                </a:solidFill>
              </a:rPr>
              <a:t>	</a:t>
            </a:r>
            <a:endParaRPr/>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p:txBody>
      </p:sp>
      <p:pic>
        <p:nvPicPr>
          <p:cNvPr id="182" name="Google Shape;182;p103"/>
          <p:cNvPicPr preferRelativeResize="0"/>
          <p:nvPr/>
        </p:nvPicPr>
        <p:blipFill rotWithShape="1">
          <a:blip r:embed="rId3">
            <a:alphaModFix/>
          </a:blip>
          <a:srcRect/>
          <a:stretch/>
        </p:blipFill>
        <p:spPr>
          <a:xfrm>
            <a:off x="1371600" y="1545432"/>
            <a:ext cx="6548438" cy="3456385"/>
          </a:xfrm>
          <a:prstGeom prst="rect">
            <a:avLst/>
          </a:prstGeom>
          <a:noFill/>
          <a:ln w="38100" cap="flat" cmpd="sng">
            <a:solidFill>
              <a:srgbClr val="0070C0"/>
            </a:solidFill>
            <a:prstDash val="solid"/>
            <a:miter lim="800000"/>
            <a:headEnd type="none" w="sm" len="sm"/>
            <a:tailEnd type="none" w="sm" len="sm"/>
          </a:ln>
        </p:spPr>
      </p:pic>
      <p:pic>
        <p:nvPicPr>
          <p:cNvPr id="183" name="Google Shape;183;p103"/>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6"/>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lnSpcReduction="10000"/>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	What is IoT</a:t>
            </a:r>
            <a:r>
              <a:rPr lang="en-US" sz="2550">
                <a:solidFill>
                  <a:schemeClr val="dk1"/>
                </a:solidFill>
              </a:rPr>
              <a:t>	</a:t>
            </a:r>
            <a:endParaRPr/>
          </a:p>
          <a:p>
            <a:pPr marL="457200" lvl="0" indent="-431800" algn="just" rtl="0">
              <a:lnSpc>
                <a:spcPct val="100000"/>
              </a:lnSpc>
              <a:spcBef>
                <a:spcPts val="640"/>
              </a:spcBef>
              <a:spcAft>
                <a:spcPts val="0"/>
              </a:spcAft>
              <a:buSzPts val="3200"/>
              <a:buChar char="•"/>
            </a:pPr>
            <a:r>
              <a:rPr lang="en-US" sz="2100"/>
              <a:t>IoT stands for Internet of Things. </a:t>
            </a:r>
            <a:endParaRPr/>
          </a:p>
          <a:p>
            <a:pPr marL="457200" lvl="0" indent="-431800" algn="just" rtl="0">
              <a:lnSpc>
                <a:spcPct val="100000"/>
              </a:lnSpc>
              <a:spcBef>
                <a:spcPts val="640"/>
              </a:spcBef>
              <a:spcAft>
                <a:spcPts val="0"/>
              </a:spcAft>
              <a:buSzPts val="3200"/>
              <a:buChar char="•"/>
            </a:pPr>
            <a:r>
              <a:rPr lang="en-US" sz="2100"/>
              <a:t>It refers to the interconnectedness of physical devices, such as appliances and vehicles, that are embedded with software, sensors, and connectivity which enables these objects to connect and exchange data.</a:t>
            </a:r>
            <a:endParaRPr/>
          </a:p>
          <a:p>
            <a:pPr marL="457200" lvl="0" indent="-431800" algn="just" rtl="0">
              <a:lnSpc>
                <a:spcPct val="100000"/>
              </a:lnSpc>
              <a:spcBef>
                <a:spcPts val="640"/>
              </a:spcBef>
              <a:spcAft>
                <a:spcPts val="0"/>
              </a:spcAft>
              <a:buSzPts val="3200"/>
              <a:buChar char="•"/>
            </a:pPr>
            <a:r>
              <a:rPr lang="en-US" sz="2100"/>
              <a:t> This technology allows for the collection and sharing of data from a vast network of devices, creating opportunities for more efficient and automated systems.</a:t>
            </a:r>
            <a:endParaRPr/>
          </a:p>
          <a:p>
            <a:pPr marL="0" lvl="0" indent="0" algn="just" rtl="0">
              <a:lnSpc>
                <a:spcPct val="100000"/>
              </a:lnSpc>
              <a:spcBef>
                <a:spcPts val="640"/>
              </a:spcBef>
              <a:spcAft>
                <a:spcPts val="0"/>
              </a:spcAft>
              <a:buSzPts val="3200"/>
              <a:buNone/>
            </a:pPr>
            <a:r>
              <a:rPr lang="en-US" sz="2100" b="1" i="1"/>
              <a:t>IoT is network of interconnected computing devices which are embedded in everyday objects, enabling them to send and receive data.</a:t>
            </a:r>
            <a:endParaRPr sz="2100"/>
          </a:p>
          <a:p>
            <a:pPr marL="0" lvl="0" indent="0" algn="just" rtl="0">
              <a:lnSpc>
                <a:spcPct val="100000"/>
              </a:lnSpc>
              <a:spcBef>
                <a:spcPts val="640"/>
              </a:spcBef>
              <a:spcAft>
                <a:spcPts val="0"/>
              </a:spcAft>
              <a:buSzPts val="3200"/>
              <a:buNone/>
            </a:pPr>
            <a:endParaRPr sz="2100"/>
          </a:p>
        </p:txBody>
      </p:sp>
      <p:pic>
        <p:nvPicPr>
          <p:cNvPr id="59" name="Google Shape;59;p86"/>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04"/>
          <p:cNvSpPr txBox="1">
            <a:spLocks noGrp="1"/>
          </p:cNvSpPr>
          <p:nvPr>
            <p:ph type="body" idx="4294967295"/>
          </p:nvPr>
        </p:nvSpPr>
        <p:spPr>
          <a:xfrm>
            <a:off x="1143000" y="714375"/>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dirty="0">
                <a:solidFill>
                  <a:schemeClr val="dk1"/>
                </a:solidFill>
              </a:rPr>
              <a:t>	</a:t>
            </a:r>
            <a:r>
              <a:rPr lang="en-US" sz="2550" b="1" dirty="0">
                <a:solidFill>
                  <a:schemeClr val="dk1"/>
                </a:solidFill>
              </a:rPr>
              <a:t>	</a:t>
            </a:r>
            <a:r>
              <a:rPr lang="en-US" sz="2550" b="1" dirty="0">
                <a:solidFill>
                  <a:schemeClr val="dk1"/>
                </a:solidFill>
                <a:latin typeface="Times New Roman"/>
                <a:ea typeface="Times New Roman"/>
                <a:cs typeface="Times New Roman"/>
                <a:sym typeface="Times New Roman"/>
              </a:rPr>
              <a:t>Industrial IoT (IIOT)</a:t>
            </a:r>
            <a:r>
              <a:rPr lang="en-US" sz="2550" dirty="0">
                <a:solidFill>
                  <a:schemeClr val="dk1"/>
                </a:solidFill>
                <a:latin typeface="Times New Roman"/>
                <a:ea typeface="Times New Roman"/>
                <a:cs typeface="Times New Roman"/>
                <a:sym typeface="Times New Roman"/>
              </a:rPr>
              <a:t>	</a:t>
            </a:r>
            <a:endParaRPr dirty="0"/>
          </a:p>
          <a:p>
            <a:pPr marL="457200" lvl="0" indent="-431800" algn="just" rtl="0">
              <a:lnSpc>
                <a:spcPct val="100000"/>
              </a:lnSpc>
              <a:spcBef>
                <a:spcPts val="640"/>
              </a:spcBef>
              <a:spcAft>
                <a:spcPts val="0"/>
              </a:spcAft>
              <a:buSzPts val="3200"/>
              <a:buChar char="•"/>
            </a:pPr>
            <a:r>
              <a:rPr lang="en-US" sz="1500" dirty="0">
                <a:latin typeface="Times New Roman"/>
                <a:ea typeface="Times New Roman"/>
                <a:cs typeface="Times New Roman"/>
                <a:sym typeface="Times New Roman"/>
              </a:rPr>
              <a:t>Industrial IoT (</a:t>
            </a:r>
            <a:r>
              <a:rPr lang="en-US" sz="1500" dirty="0" err="1">
                <a:latin typeface="Times New Roman"/>
                <a:ea typeface="Times New Roman"/>
                <a:cs typeface="Times New Roman"/>
                <a:sym typeface="Times New Roman"/>
              </a:rPr>
              <a:t>IIoT</a:t>
            </a:r>
            <a:r>
              <a:rPr lang="en-US" sz="1500" dirty="0">
                <a:latin typeface="Times New Roman"/>
                <a:ea typeface="Times New Roman"/>
                <a:cs typeface="Times New Roman"/>
                <a:sym typeface="Times New Roman"/>
              </a:rPr>
              <a:t>) focusses on the use of cyber-physical systems to monitor the physical factory processes and make data-based automated decisions.</a:t>
            </a:r>
            <a:endParaRPr dirty="0"/>
          </a:p>
          <a:p>
            <a:pPr marL="457200" lvl="0" indent="-431800" algn="just" rtl="0">
              <a:lnSpc>
                <a:spcPct val="100000"/>
              </a:lnSpc>
              <a:spcBef>
                <a:spcPts val="640"/>
              </a:spcBef>
              <a:spcAft>
                <a:spcPts val="0"/>
              </a:spcAft>
              <a:buSzPts val="3200"/>
              <a:buChar char="•"/>
            </a:pPr>
            <a:r>
              <a:rPr lang="en-US" sz="1500" dirty="0">
                <a:latin typeface="Times New Roman"/>
                <a:ea typeface="Times New Roman"/>
                <a:cs typeface="Times New Roman"/>
                <a:sym typeface="Times New Roman"/>
              </a:rPr>
              <a:t>While the physical systems are made the intelligent using IoT, the real-time communication, and cooperation both with each other and with humans is established via the wireless web</a:t>
            </a:r>
            <a:endParaRPr dirty="0"/>
          </a:p>
          <a:p>
            <a:pPr marL="457200" lvl="0" indent="-431800" algn="just" rtl="0">
              <a:lnSpc>
                <a:spcPct val="100000"/>
              </a:lnSpc>
              <a:spcBef>
                <a:spcPts val="640"/>
              </a:spcBef>
              <a:spcAft>
                <a:spcPts val="0"/>
              </a:spcAft>
              <a:buSzPts val="3200"/>
              <a:buChar char="•"/>
            </a:pPr>
            <a:r>
              <a:rPr lang="en-US" sz="1500" dirty="0" err="1">
                <a:latin typeface="Times New Roman"/>
                <a:ea typeface="Times New Roman"/>
                <a:cs typeface="Times New Roman"/>
                <a:sym typeface="Times New Roman"/>
              </a:rPr>
              <a:t>IIoT</a:t>
            </a:r>
            <a:r>
              <a:rPr lang="en-US" sz="1500" dirty="0">
                <a:latin typeface="Times New Roman"/>
                <a:ea typeface="Times New Roman"/>
                <a:cs typeface="Times New Roman"/>
                <a:sym typeface="Times New Roman"/>
              </a:rPr>
              <a:t> brings in the concept of ‘a </a:t>
            </a:r>
            <a:r>
              <a:rPr lang="en-US" sz="1500" i="1" dirty="0">
                <a:latin typeface="Times New Roman"/>
                <a:ea typeface="Times New Roman"/>
                <a:cs typeface="Times New Roman"/>
                <a:sym typeface="Times New Roman"/>
              </a:rPr>
              <a:t>connected factory leads to a smart factory</a:t>
            </a:r>
            <a:r>
              <a:rPr lang="en-US" sz="1500" dirty="0">
                <a:latin typeface="Times New Roman"/>
                <a:ea typeface="Times New Roman"/>
                <a:cs typeface="Times New Roman"/>
                <a:sym typeface="Times New Roman"/>
              </a:rPr>
              <a:t>’.</a:t>
            </a:r>
            <a:endParaRPr dirty="0"/>
          </a:p>
          <a:p>
            <a:pPr marL="457200" lvl="0" indent="-228600" algn="just" rtl="0">
              <a:lnSpc>
                <a:spcPct val="100000"/>
              </a:lnSpc>
              <a:spcBef>
                <a:spcPts val="640"/>
              </a:spcBef>
              <a:spcAft>
                <a:spcPts val="0"/>
              </a:spcAft>
              <a:buSzPts val="3200"/>
              <a:buNone/>
            </a:pPr>
            <a:endParaRPr sz="1500" dirty="0">
              <a:latin typeface="Times New Roman"/>
              <a:ea typeface="Times New Roman"/>
              <a:cs typeface="Times New Roman"/>
              <a:sym typeface="Times New Roman"/>
            </a:endParaRPr>
          </a:p>
          <a:p>
            <a:pPr marL="457200" lvl="0" indent="-228600" algn="just" rtl="0">
              <a:lnSpc>
                <a:spcPct val="100000"/>
              </a:lnSpc>
              <a:spcBef>
                <a:spcPts val="640"/>
              </a:spcBef>
              <a:spcAft>
                <a:spcPts val="0"/>
              </a:spcAft>
              <a:buSzPts val="3200"/>
              <a:buNone/>
            </a:pPr>
            <a:endParaRPr sz="1500" dirty="0">
              <a:latin typeface="Times New Roman"/>
              <a:ea typeface="Times New Roman"/>
              <a:cs typeface="Times New Roman"/>
              <a:sym typeface="Times New Roman"/>
            </a:endParaRPr>
          </a:p>
          <a:p>
            <a:pPr marL="457200" lvl="0" indent="-228600" algn="just" rtl="0">
              <a:lnSpc>
                <a:spcPct val="100000"/>
              </a:lnSpc>
              <a:spcBef>
                <a:spcPts val="640"/>
              </a:spcBef>
              <a:spcAft>
                <a:spcPts val="0"/>
              </a:spcAft>
              <a:buSzPts val="3200"/>
              <a:buNone/>
            </a:pPr>
            <a:endParaRPr sz="1500" dirty="0">
              <a:latin typeface="Times New Roman"/>
              <a:ea typeface="Times New Roman"/>
              <a:cs typeface="Times New Roman"/>
              <a:sym typeface="Times New Roman"/>
            </a:endParaRPr>
          </a:p>
          <a:p>
            <a:pPr marL="457200" lvl="0" indent="-228600" algn="just" rtl="0">
              <a:lnSpc>
                <a:spcPct val="100000"/>
              </a:lnSpc>
              <a:spcBef>
                <a:spcPts val="640"/>
              </a:spcBef>
              <a:spcAft>
                <a:spcPts val="0"/>
              </a:spcAft>
              <a:buSzPts val="3200"/>
              <a:buNone/>
            </a:pPr>
            <a:endParaRPr sz="1500" dirty="0"/>
          </a:p>
          <a:p>
            <a:pPr marL="457200" lvl="0" indent="-228600" algn="just" rtl="0">
              <a:lnSpc>
                <a:spcPct val="100000"/>
              </a:lnSpc>
              <a:spcBef>
                <a:spcPts val="640"/>
              </a:spcBef>
              <a:spcAft>
                <a:spcPts val="0"/>
              </a:spcAft>
              <a:buSzPts val="3200"/>
              <a:buNone/>
            </a:pPr>
            <a:endParaRPr sz="1500" dirty="0"/>
          </a:p>
          <a:p>
            <a:pPr marL="0" lvl="0" indent="0" algn="just" rtl="0">
              <a:lnSpc>
                <a:spcPct val="100000"/>
              </a:lnSpc>
              <a:spcBef>
                <a:spcPts val="640"/>
              </a:spcBef>
              <a:spcAft>
                <a:spcPts val="0"/>
              </a:spcAft>
              <a:buSzPts val="3200"/>
              <a:buNone/>
            </a:pPr>
            <a:endParaRPr sz="2100" dirty="0"/>
          </a:p>
        </p:txBody>
      </p:sp>
      <p:pic>
        <p:nvPicPr>
          <p:cNvPr id="189" name="Google Shape;189;p104"/>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05"/>
          <p:cNvSpPr txBox="1">
            <a:spLocks noGrp="1"/>
          </p:cNvSpPr>
          <p:nvPr>
            <p:ph type="body" idx="4294967295"/>
          </p:nvPr>
        </p:nvSpPr>
        <p:spPr>
          <a:xfrm>
            <a:off x="1143000" y="714375"/>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dirty="0">
                <a:solidFill>
                  <a:schemeClr val="dk1"/>
                </a:solidFill>
              </a:rPr>
              <a:t>	</a:t>
            </a:r>
            <a:r>
              <a:rPr lang="en-US" sz="2550" b="1" dirty="0">
                <a:solidFill>
                  <a:schemeClr val="dk1"/>
                </a:solidFill>
              </a:rPr>
              <a:t>	</a:t>
            </a:r>
            <a:r>
              <a:rPr lang="en-US" sz="2550" b="1" dirty="0">
                <a:solidFill>
                  <a:schemeClr val="dk1"/>
                </a:solidFill>
                <a:latin typeface="Times New Roman"/>
                <a:ea typeface="Times New Roman"/>
                <a:cs typeface="Times New Roman"/>
                <a:sym typeface="Times New Roman"/>
              </a:rPr>
              <a:t>IIOT in Manufacturing</a:t>
            </a:r>
            <a:r>
              <a:rPr lang="en-US" sz="2550" dirty="0">
                <a:solidFill>
                  <a:schemeClr val="dk1"/>
                </a:solidFill>
                <a:latin typeface="Times New Roman"/>
                <a:ea typeface="Times New Roman"/>
                <a:cs typeface="Times New Roman"/>
                <a:sym typeface="Times New Roman"/>
              </a:rPr>
              <a:t>	</a:t>
            </a:r>
            <a:endParaRPr dirty="0"/>
          </a:p>
          <a:p>
            <a:pPr marL="342900" lvl="0" indent="-342900" algn="just" rtl="0">
              <a:lnSpc>
                <a:spcPct val="100000"/>
              </a:lnSpc>
              <a:spcBef>
                <a:spcPts val="640"/>
              </a:spcBef>
              <a:spcAft>
                <a:spcPts val="0"/>
              </a:spcAft>
              <a:buSzPts val="3200"/>
              <a:buFont typeface="Times New Roman"/>
              <a:buAutoNum type="arabicPeriod"/>
            </a:pPr>
            <a:r>
              <a:rPr lang="en-US" sz="1500" b="1" dirty="0">
                <a:latin typeface="Times New Roman"/>
                <a:ea typeface="Times New Roman"/>
                <a:cs typeface="Times New Roman"/>
                <a:sym typeface="Times New Roman"/>
              </a:rPr>
              <a:t>Digital/connected factory</a:t>
            </a:r>
            <a:r>
              <a:rPr lang="en-US" sz="1500" dirty="0">
                <a:latin typeface="Times New Roman"/>
                <a:ea typeface="Times New Roman"/>
                <a:cs typeface="Times New Roman"/>
                <a:sym typeface="Times New Roman"/>
              </a:rPr>
              <a:t>: IoT enabled machinery can transmit operational information to the partners like original equipment manufacturers and to field engineers. </a:t>
            </a:r>
            <a:endParaRPr dirty="0"/>
          </a:p>
          <a:p>
            <a:pPr marL="342900" lvl="0" indent="-342900" algn="just" rtl="0">
              <a:lnSpc>
                <a:spcPct val="100000"/>
              </a:lnSpc>
              <a:spcBef>
                <a:spcPts val="640"/>
              </a:spcBef>
              <a:spcAft>
                <a:spcPts val="0"/>
              </a:spcAft>
              <a:buSzPts val="3200"/>
              <a:buFont typeface="Times New Roman"/>
              <a:buAutoNum type="arabicPeriod"/>
            </a:pPr>
            <a:r>
              <a:rPr lang="en-US" sz="1500" b="1" dirty="0">
                <a:latin typeface="Times New Roman"/>
                <a:ea typeface="Times New Roman"/>
                <a:cs typeface="Times New Roman"/>
                <a:sym typeface="Times New Roman"/>
              </a:rPr>
              <a:t>Facility management: </a:t>
            </a:r>
            <a:r>
              <a:rPr lang="en-US" sz="1500" dirty="0">
                <a:latin typeface="Times New Roman"/>
                <a:ea typeface="Times New Roman"/>
                <a:cs typeface="Times New Roman"/>
                <a:sym typeface="Times New Roman"/>
              </a:rPr>
              <a:t>The use of IoT sensors in manufacturing equipment enables condition-based maintenance alerts.</a:t>
            </a:r>
            <a:endParaRPr sz="1500" b="1" dirty="0">
              <a:latin typeface="Times New Roman"/>
              <a:ea typeface="Times New Roman"/>
              <a:cs typeface="Times New Roman"/>
              <a:sym typeface="Times New Roman"/>
            </a:endParaRPr>
          </a:p>
          <a:p>
            <a:pPr marL="342900" lvl="0" indent="-342900" algn="just" rtl="0">
              <a:lnSpc>
                <a:spcPct val="100000"/>
              </a:lnSpc>
              <a:spcBef>
                <a:spcPts val="640"/>
              </a:spcBef>
              <a:spcAft>
                <a:spcPts val="0"/>
              </a:spcAft>
              <a:buSzPts val="3200"/>
              <a:buFont typeface="Times New Roman"/>
              <a:buAutoNum type="arabicPeriod"/>
            </a:pPr>
            <a:r>
              <a:rPr lang="en-US" sz="1500" b="1" dirty="0">
                <a:latin typeface="Times New Roman"/>
                <a:ea typeface="Times New Roman"/>
                <a:cs typeface="Times New Roman"/>
                <a:sym typeface="Times New Roman"/>
              </a:rPr>
              <a:t>Production flow monitoring: </a:t>
            </a:r>
            <a:r>
              <a:rPr lang="en-US" sz="1500" dirty="0">
                <a:latin typeface="Times New Roman"/>
                <a:ea typeface="Times New Roman"/>
                <a:cs typeface="Times New Roman"/>
                <a:sym typeface="Times New Roman"/>
              </a:rPr>
              <a:t>IoT in manufacturing can enable the monitoring of production lines starting from the refining process down to the packaging of final products.</a:t>
            </a:r>
            <a:endParaRPr dirty="0"/>
          </a:p>
          <a:p>
            <a:pPr marL="342900" lvl="0" indent="-342900" algn="just" rtl="0">
              <a:lnSpc>
                <a:spcPct val="100000"/>
              </a:lnSpc>
              <a:spcBef>
                <a:spcPts val="640"/>
              </a:spcBef>
              <a:spcAft>
                <a:spcPts val="0"/>
              </a:spcAft>
              <a:buSzPts val="3200"/>
              <a:buFont typeface="Times New Roman"/>
              <a:buAutoNum type="arabicPeriod"/>
            </a:pPr>
            <a:r>
              <a:rPr lang="en-US" sz="1500" b="1" dirty="0">
                <a:latin typeface="Times New Roman"/>
                <a:ea typeface="Times New Roman"/>
                <a:cs typeface="Times New Roman"/>
                <a:sym typeface="Times New Roman"/>
              </a:rPr>
              <a:t>Inventory management: </a:t>
            </a:r>
            <a:r>
              <a:rPr lang="en-US" sz="1500" dirty="0">
                <a:latin typeface="Times New Roman"/>
                <a:ea typeface="Times New Roman"/>
                <a:cs typeface="Times New Roman"/>
                <a:sym typeface="Times New Roman"/>
              </a:rPr>
              <a:t>IoT applications permit the monitoring of events across a supply chain.</a:t>
            </a:r>
            <a:endParaRPr sz="1500" b="1" dirty="0">
              <a:latin typeface="Times New Roman"/>
              <a:ea typeface="Times New Roman"/>
              <a:cs typeface="Times New Roman"/>
              <a:sym typeface="Times New Roman"/>
            </a:endParaRPr>
          </a:p>
          <a:p>
            <a:pPr marL="0" lvl="0" indent="0" algn="just" rtl="0">
              <a:lnSpc>
                <a:spcPct val="100000"/>
              </a:lnSpc>
              <a:spcBef>
                <a:spcPts val="640"/>
              </a:spcBef>
              <a:spcAft>
                <a:spcPts val="0"/>
              </a:spcAft>
              <a:buSzPts val="3200"/>
              <a:buNone/>
            </a:pPr>
            <a:endParaRPr sz="1500" dirty="0"/>
          </a:p>
          <a:p>
            <a:pPr marL="0" lvl="0" indent="0" algn="just" rtl="0">
              <a:lnSpc>
                <a:spcPct val="100000"/>
              </a:lnSpc>
              <a:spcBef>
                <a:spcPts val="640"/>
              </a:spcBef>
              <a:spcAft>
                <a:spcPts val="0"/>
              </a:spcAft>
              <a:buSzPts val="3200"/>
              <a:buNone/>
            </a:pPr>
            <a:endParaRPr sz="2100" dirty="0"/>
          </a:p>
        </p:txBody>
      </p:sp>
      <p:pic>
        <p:nvPicPr>
          <p:cNvPr id="195" name="Google Shape;195;p105"/>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06"/>
          <p:cNvSpPr txBox="1">
            <a:spLocks noGrp="1"/>
          </p:cNvSpPr>
          <p:nvPr>
            <p:ph type="body" idx="4294967295"/>
          </p:nvPr>
        </p:nvSpPr>
        <p:spPr>
          <a:xfrm>
            <a:off x="1143000" y="714375"/>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dirty="0">
                <a:solidFill>
                  <a:schemeClr val="dk1"/>
                </a:solidFill>
              </a:rPr>
              <a:t>	</a:t>
            </a:r>
            <a:r>
              <a:rPr lang="en-US" sz="2550" b="1" dirty="0">
                <a:solidFill>
                  <a:schemeClr val="dk1"/>
                </a:solidFill>
              </a:rPr>
              <a:t>	</a:t>
            </a:r>
            <a:r>
              <a:rPr lang="en-US" sz="2550" b="1" dirty="0">
                <a:solidFill>
                  <a:schemeClr val="dk1"/>
                </a:solidFill>
                <a:latin typeface="Times New Roman"/>
                <a:ea typeface="Times New Roman"/>
                <a:cs typeface="Times New Roman"/>
                <a:sym typeface="Times New Roman"/>
              </a:rPr>
              <a:t>IIOT in Manufacturing</a:t>
            </a:r>
            <a:r>
              <a:rPr lang="en-US" sz="2550" dirty="0">
                <a:solidFill>
                  <a:schemeClr val="dk1"/>
                </a:solidFill>
                <a:latin typeface="Times New Roman"/>
                <a:ea typeface="Times New Roman"/>
                <a:cs typeface="Times New Roman"/>
                <a:sym typeface="Times New Roman"/>
              </a:rPr>
              <a:t>	</a:t>
            </a:r>
            <a:endParaRPr dirty="0"/>
          </a:p>
          <a:p>
            <a:pPr marL="342900" lvl="0" indent="-342900" algn="just" rtl="0">
              <a:lnSpc>
                <a:spcPct val="100000"/>
              </a:lnSpc>
              <a:spcBef>
                <a:spcPts val="640"/>
              </a:spcBef>
              <a:spcAft>
                <a:spcPts val="0"/>
              </a:spcAft>
              <a:buSzPts val="3200"/>
              <a:buFont typeface="Times New Roman"/>
              <a:buAutoNum type="arabicPeriod" startAt="5"/>
            </a:pPr>
            <a:r>
              <a:rPr lang="en-US" sz="1500" b="1" dirty="0">
                <a:latin typeface="Times New Roman"/>
                <a:ea typeface="Times New Roman"/>
                <a:cs typeface="Times New Roman"/>
                <a:sym typeface="Times New Roman"/>
              </a:rPr>
              <a:t>Plant Safety and Security: </a:t>
            </a:r>
            <a:r>
              <a:rPr lang="en-US" sz="1500" dirty="0">
                <a:latin typeface="Times New Roman"/>
                <a:ea typeface="Times New Roman"/>
                <a:cs typeface="Times New Roman"/>
                <a:sym typeface="Times New Roman"/>
              </a:rPr>
              <a:t>IoT combined big data analysis can improve the overall workers’ safety and security in the plant. . </a:t>
            </a:r>
            <a:endParaRPr dirty="0"/>
          </a:p>
          <a:p>
            <a:pPr marL="342900" lvl="0" indent="-342900" algn="just" rtl="0">
              <a:lnSpc>
                <a:spcPct val="100000"/>
              </a:lnSpc>
              <a:spcBef>
                <a:spcPts val="640"/>
              </a:spcBef>
              <a:spcAft>
                <a:spcPts val="0"/>
              </a:spcAft>
              <a:buSzPts val="3200"/>
              <a:buFont typeface="Times New Roman"/>
              <a:buAutoNum type="arabicPeriod" startAt="5"/>
            </a:pPr>
            <a:r>
              <a:rPr lang="en-US" sz="1500" b="1" dirty="0">
                <a:latin typeface="Times New Roman"/>
                <a:ea typeface="Times New Roman"/>
                <a:cs typeface="Times New Roman"/>
                <a:sym typeface="Times New Roman"/>
              </a:rPr>
              <a:t>Quality control: </a:t>
            </a:r>
            <a:r>
              <a:rPr lang="en-US" sz="1500" dirty="0">
                <a:latin typeface="Times New Roman"/>
                <a:ea typeface="Times New Roman"/>
                <a:cs typeface="Times New Roman"/>
                <a:sym typeface="Times New Roman"/>
              </a:rPr>
              <a:t>IoT sensors collect aggregate product data and other third-party syndicated data from various stages of a product cycle.</a:t>
            </a:r>
            <a:endParaRPr sz="1500" b="1" dirty="0">
              <a:latin typeface="Times New Roman"/>
              <a:ea typeface="Times New Roman"/>
              <a:cs typeface="Times New Roman"/>
              <a:sym typeface="Times New Roman"/>
            </a:endParaRPr>
          </a:p>
          <a:p>
            <a:pPr marL="342900" lvl="0" indent="-342900" algn="just" rtl="0">
              <a:lnSpc>
                <a:spcPct val="100000"/>
              </a:lnSpc>
              <a:spcBef>
                <a:spcPts val="640"/>
              </a:spcBef>
              <a:spcAft>
                <a:spcPts val="0"/>
              </a:spcAft>
              <a:buSzPts val="3200"/>
              <a:buFont typeface="Times New Roman"/>
              <a:buAutoNum type="arabicPeriod" startAt="5"/>
            </a:pPr>
            <a:r>
              <a:rPr lang="en-US" sz="1500" b="1" dirty="0">
                <a:latin typeface="Times New Roman"/>
                <a:ea typeface="Times New Roman"/>
                <a:cs typeface="Times New Roman"/>
                <a:sym typeface="Times New Roman"/>
              </a:rPr>
              <a:t>Packaging Optimization</a:t>
            </a:r>
            <a:r>
              <a:rPr lang="en-US" sz="1500" dirty="0">
                <a:latin typeface="Times New Roman"/>
                <a:ea typeface="Times New Roman"/>
                <a:cs typeface="Times New Roman"/>
                <a:sym typeface="Times New Roman"/>
              </a:rPr>
              <a:t>: By using IoT sensors in products and/or packaging, manufacturers can gain insights into the usage patterns and handling of product from multiple customers.</a:t>
            </a:r>
            <a:endParaRPr sz="1500" b="1" dirty="0">
              <a:latin typeface="Times New Roman"/>
              <a:ea typeface="Times New Roman"/>
              <a:cs typeface="Times New Roman"/>
              <a:sym typeface="Times New Roman"/>
            </a:endParaRPr>
          </a:p>
          <a:p>
            <a:pPr marL="342900" lvl="0" indent="-342900" algn="just" rtl="0">
              <a:lnSpc>
                <a:spcPct val="100000"/>
              </a:lnSpc>
              <a:spcBef>
                <a:spcPts val="640"/>
              </a:spcBef>
              <a:spcAft>
                <a:spcPts val="0"/>
              </a:spcAft>
              <a:buSzPts val="3200"/>
              <a:buFont typeface="Times New Roman"/>
              <a:buAutoNum type="arabicPeriod" startAt="5"/>
            </a:pPr>
            <a:r>
              <a:rPr lang="en-US" sz="1500" b="1" dirty="0">
                <a:latin typeface="Times New Roman"/>
                <a:ea typeface="Times New Roman"/>
                <a:cs typeface="Times New Roman"/>
                <a:sym typeface="Times New Roman"/>
              </a:rPr>
              <a:t>Logistics and Supply Chain Optimization</a:t>
            </a:r>
            <a:r>
              <a:rPr lang="en-US" sz="1500" dirty="0">
                <a:latin typeface="Times New Roman"/>
                <a:ea typeface="Times New Roman"/>
                <a:cs typeface="Times New Roman"/>
                <a:sym typeface="Times New Roman"/>
              </a:rPr>
              <a:t>: The Industrial IoT (</a:t>
            </a:r>
            <a:r>
              <a:rPr lang="en-US" sz="1500" dirty="0" err="1">
                <a:latin typeface="Times New Roman"/>
                <a:ea typeface="Times New Roman"/>
                <a:cs typeface="Times New Roman"/>
                <a:sym typeface="Times New Roman"/>
              </a:rPr>
              <a:t>IIoT</a:t>
            </a:r>
            <a:r>
              <a:rPr lang="en-US" sz="1500" dirty="0">
                <a:latin typeface="Times New Roman"/>
                <a:ea typeface="Times New Roman"/>
                <a:cs typeface="Times New Roman"/>
                <a:sym typeface="Times New Roman"/>
              </a:rPr>
              <a:t>) can provide access to real-time supply chain information by tracking materials, equipment, and products as they move through the supply chain.</a:t>
            </a:r>
            <a:endParaRPr dirty="0"/>
          </a:p>
          <a:p>
            <a:pPr marL="0" lvl="0" indent="0" algn="just" rtl="0">
              <a:lnSpc>
                <a:spcPct val="100000"/>
              </a:lnSpc>
              <a:spcBef>
                <a:spcPts val="640"/>
              </a:spcBef>
              <a:spcAft>
                <a:spcPts val="0"/>
              </a:spcAft>
              <a:buSzPts val="3200"/>
              <a:buNone/>
            </a:pPr>
            <a:endParaRPr sz="1500" dirty="0"/>
          </a:p>
          <a:p>
            <a:pPr marL="0" lvl="0" indent="0" algn="just" rtl="0">
              <a:lnSpc>
                <a:spcPct val="100000"/>
              </a:lnSpc>
              <a:spcBef>
                <a:spcPts val="640"/>
              </a:spcBef>
              <a:spcAft>
                <a:spcPts val="0"/>
              </a:spcAft>
              <a:buSzPts val="3200"/>
              <a:buNone/>
            </a:pPr>
            <a:endParaRPr sz="2100" dirty="0"/>
          </a:p>
        </p:txBody>
      </p:sp>
      <p:pic>
        <p:nvPicPr>
          <p:cNvPr id="201" name="Google Shape;201;p106"/>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
        <p:nvSpPr>
          <p:cNvPr id="207" name="Google Shape;207;p2"/>
          <p:cNvSpPr txBox="1"/>
          <p:nvPr/>
        </p:nvSpPr>
        <p:spPr>
          <a:xfrm>
            <a:off x="0" y="867530"/>
            <a:ext cx="9144000" cy="2387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6000" b="0" i="0" u="none" strike="noStrike" cap="none">
                <a:solidFill>
                  <a:schemeClr val="dk1"/>
                </a:solidFill>
                <a:latin typeface="Times New Roman"/>
                <a:ea typeface="Times New Roman"/>
                <a:cs typeface="Times New Roman"/>
                <a:sym typeface="Times New Roman"/>
              </a:rPr>
              <a:t>Real-Time Analytics in IoT and Fog Computing</a:t>
            </a:r>
            <a:endParaRPr/>
          </a:p>
        </p:txBody>
      </p:sp>
      <p:sp>
        <p:nvSpPr>
          <p:cNvPr id="208" name="Google Shape;208;p2"/>
          <p:cNvSpPr txBox="1"/>
          <p:nvPr/>
        </p:nvSpPr>
        <p:spPr>
          <a:xfrm>
            <a:off x="276085" y="3189808"/>
            <a:ext cx="9144000" cy="1655762"/>
          </a:xfrm>
          <a:prstGeom prst="rect">
            <a:avLst/>
          </a:prstGeom>
          <a:noFill/>
          <a:ln>
            <a:noFill/>
          </a:ln>
        </p:spPr>
        <p:txBody>
          <a:bodyPr spcFirstLastPara="1" wrap="square" lIns="91425" tIns="45700" rIns="91425" bIns="45700" anchor="t" anchorCtr="0">
            <a:noAutofit/>
          </a:bodyPr>
          <a:lstStyle/>
          <a:p>
            <a:pPr marL="114300" marR="0" lvl="0" indent="0" algn="l" rtl="0">
              <a:lnSpc>
                <a:spcPct val="100000"/>
              </a:lnSpc>
              <a:spcBef>
                <a:spcPts val="360"/>
              </a:spcBef>
              <a:spcAft>
                <a:spcPts val="0"/>
              </a:spcAft>
              <a:buClr>
                <a:schemeClr val="dk1"/>
              </a:buClr>
              <a:buSzPts val="1800"/>
              <a:buFont typeface="Arial"/>
              <a:buNone/>
            </a:pPr>
            <a:r>
              <a:rPr lang="en-US" sz="2400" b="0" i="0" u="none" strike="noStrike" cap="none">
                <a:solidFill>
                  <a:schemeClr val="dk1"/>
                </a:solidFill>
                <a:latin typeface="Arial"/>
                <a:ea typeface="Arial"/>
                <a:cs typeface="Arial"/>
                <a:sym typeface="Arial"/>
              </a:rPr>
              <a:t>Layered Architecture, SOA, and API-Oriented Architecture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txBox="1">
            <a:spLocks noGrp="1"/>
          </p:cNvSpPr>
          <p:nvPr>
            <p:ph type="title"/>
          </p:nvPr>
        </p:nvSpPr>
        <p:spPr>
          <a:xfrm>
            <a:off x="442210" y="14990"/>
            <a:ext cx="647700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Introduction</a:t>
            </a:r>
            <a:endParaRPr/>
          </a:p>
        </p:txBody>
      </p:sp>
      <p:sp>
        <p:nvSpPr>
          <p:cNvPr id="214" name="Google Shape;214;p4"/>
          <p:cNvSpPr txBox="1"/>
          <p:nvPr/>
        </p:nvSpPr>
        <p:spPr>
          <a:xfrm>
            <a:off x="0" y="742295"/>
            <a:ext cx="5381469" cy="440120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What is IoT: Network of  physical devices embedded with electronics, software's and sensors which enable these objects to connect and exchange data.  </a:t>
            </a:r>
            <a:endParaRPr dirty="0"/>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Fog Computing: Distributed computing infrastructure that brings computation, storage and networking closer to the source of data, at the edge of the network.</a:t>
            </a:r>
            <a:endParaRPr dirty="0"/>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Challenge: Traditional cloud-based IoT solutions struggle with latency, bandwidth, and security.</a:t>
            </a:r>
            <a:endParaRPr dirty="0"/>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Solution: Fog computing addresses these challenges by processing data closer to the source.</a:t>
            </a:r>
            <a:endParaRPr dirty="0"/>
          </a:p>
        </p:txBody>
      </p:sp>
      <p:pic>
        <p:nvPicPr>
          <p:cNvPr id="215" name="Google Shape;215;p4"/>
          <p:cNvPicPr preferRelativeResize="0"/>
          <p:nvPr/>
        </p:nvPicPr>
        <p:blipFill rotWithShape="1">
          <a:blip r:embed="rId3">
            <a:alphaModFix/>
          </a:blip>
          <a:srcRect/>
          <a:stretch/>
        </p:blipFill>
        <p:spPr>
          <a:xfrm>
            <a:off x="5681213" y="809469"/>
            <a:ext cx="3462787" cy="4079198"/>
          </a:xfrm>
          <a:prstGeom prst="rect">
            <a:avLst/>
          </a:prstGeom>
          <a:noFill/>
          <a:ln>
            <a:noFill/>
          </a:ln>
        </p:spPr>
      </p:pic>
      <p:pic>
        <p:nvPicPr>
          <p:cNvPr id="216" name="Google Shape;216;p4"/>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txBox="1">
            <a:spLocks noGrp="1"/>
          </p:cNvSpPr>
          <p:nvPr>
            <p:ph type="title"/>
          </p:nvPr>
        </p:nvSpPr>
        <p:spPr>
          <a:xfrm>
            <a:off x="801973" y="0"/>
            <a:ext cx="647700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Real time analytics</a:t>
            </a:r>
            <a:endParaRPr/>
          </a:p>
        </p:txBody>
      </p:sp>
      <p:sp>
        <p:nvSpPr>
          <p:cNvPr id="222" name="Google Shape;222;p5"/>
          <p:cNvSpPr txBox="1"/>
          <p:nvPr/>
        </p:nvSpPr>
        <p:spPr>
          <a:xfrm>
            <a:off x="0" y="721019"/>
            <a:ext cx="4572000" cy="39703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Real-time analytics in IoT refers to the process of analysing data generated by connected devices as it arrives, without any delay.</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IoT systems collect vast amounts of streaming data from millions of devices (sensors, wearables, industrial machines, etc.).</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Through Real-time analytics process this data instantly, allows for timely insights and actions.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It’s crucial for applications where immediate decisions impact safety, efficiency, or performance.</a:t>
            </a:r>
            <a:endParaRPr/>
          </a:p>
        </p:txBody>
      </p:sp>
      <p:pic>
        <p:nvPicPr>
          <p:cNvPr id="223" name="Google Shape;223;p5"/>
          <p:cNvPicPr preferRelativeResize="0"/>
          <p:nvPr/>
        </p:nvPicPr>
        <p:blipFill rotWithShape="1">
          <a:blip r:embed="rId3">
            <a:alphaModFix/>
          </a:blip>
          <a:srcRect/>
          <a:stretch/>
        </p:blipFill>
        <p:spPr>
          <a:xfrm>
            <a:off x="4774715" y="628650"/>
            <a:ext cx="4013200" cy="4514850"/>
          </a:xfrm>
          <a:prstGeom prst="rect">
            <a:avLst/>
          </a:prstGeom>
          <a:noFill/>
          <a:ln>
            <a:noFill/>
          </a:ln>
        </p:spPr>
      </p:pic>
      <p:pic>
        <p:nvPicPr>
          <p:cNvPr id="224" name="Google Shape;224;p5"/>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txBox="1">
            <a:spLocks noGrp="1"/>
          </p:cNvSpPr>
          <p:nvPr>
            <p:ph type="title"/>
          </p:nvPr>
        </p:nvSpPr>
        <p:spPr>
          <a:xfrm>
            <a:off x="2196060" y="0"/>
            <a:ext cx="4437088" cy="74209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400">
                <a:latin typeface="Times New Roman"/>
                <a:ea typeface="Times New Roman"/>
                <a:cs typeface="Times New Roman"/>
                <a:sym typeface="Times New Roman"/>
              </a:rPr>
              <a:t>The Need for Real-Time Analytics</a:t>
            </a:r>
            <a:endParaRPr/>
          </a:p>
        </p:txBody>
      </p:sp>
      <p:sp>
        <p:nvSpPr>
          <p:cNvPr id="230" name="Google Shape;230;p10"/>
          <p:cNvSpPr txBox="1"/>
          <p:nvPr/>
        </p:nvSpPr>
        <p:spPr>
          <a:xfrm>
            <a:off x="0" y="901245"/>
            <a:ext cx="8919148" cy="41549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Data Volume: IoT generates massive amounts of data.</a:t>
            </a:r>
            <a:endParaRPr dirty="0"/>
          </a:p>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Data Velocity: Data needs to be processed immediately to derive insights.</a:t>
            </a:r>
            <a:endParaRPr dirty="0"/>
          </a:p>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Data Variety: Data comes in various formats and structures.</a:t>
            </a:r>
            <a:endParaRPr dirty="0"/>
          </a:p>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Benefits of Real time analytics:</a:t>
            </a:r>
            <a:endParaRPr dirty="0"/>
          </a:p>
          <a:p>
            <a:pPr marL="342900" marR="0" lvl="6" indent="-342900" algn="l" rtl="0">
              <a:lnSpc>
                <a:spcPct val="100000"/>
              </a:lnSpc>
              <a:spcBef>
                <a:spcPts val="0"/>
              </a:spcBef>
              <a:spcAft>
                <a:spcPts val="0"/>
              </a:spcAft>
              <a:buClr>
                <a:srgbClr val="000000"/>
              </a:buClr>
              <a:buSzPts val="2400"/>
              <a:buFont typeface="Times New Roman"/>
              <a:buAutoNum type="alphaLcParenR"/>
            </a:pPr>
            <a:r>
              <a:rPr lang="en-US" sz="2400" b="0" i="0" u="none" strike="noStrike" cap="none" dirty="0">
                <a:solidFill>
                  <a:srgbClr val="000000"/>
                </a:solidFill>
                <a:latin typeface="Arial"/>
                <a:ea typeface="Arial"/>
                <a:cs typeface="Arial"/>
                <a:sym typeface="Arial"/>
              </a:rPr>
              <a:t>Improved decision-making.</a:t>
            </a:r>
            <a:endParaRPr dirty="0"/>
          </a:p>
          <a:p>
            <a:pPr marL="342900" marR="0" lvl="6" indent="-342900" algn="l" rtl="0">
              <a:lnSpc>
                <a:spcPct val="100000"/>
              </a:lnSpc>
              <a:spcBef>
                <a:spcPts val="0"/>
              </a:spcBef>
              <a:spcAft>
                <a:spcPts val="0"/>
              </a:spcAft>
              <a:buClr>
                <a:srgbClr val="000000"/>
              </a:buClr>
              <a:buSzPts val="2400"/>
              <a:buFont typeface="Times New Roman"/>
              <a:buAutoNum type="alphaLcParenR"/>
            </a:pPr>
            <a:r>
              <a:rPr lang="en-US" sz="2400" b="0" i="0" u="none" strike="noStrike" cap="none" dirty="0">
                <a:solidFill>
                  <a:srgbClr val="000000"/>
                </a:solidFill>
                <a:latin typeface="Arial"/>
                <a:ea typeface="Arial"/>
                <a:cs typeface="Arial"/>
                <a:sym typeface="Arial"/>
              </a:rPr>
              <a:t>Enhanced operational efficiency.</a:t>
            </a:r>
            <a:endParaRPr dirty="0"/>
          </a:p>
          <a:p>
            <a:pPr marL="342900" marR="0" lvl="6" indent="-342900" algn="l" rtl="0">
              <a:lnSpc>
                <a:spcPct val="100000"/>
              </a:lnSpc>
              <a:spcBef>
                <a:spcPts val="0"/>
              </a:spcBef>
              <a:spcAft>
                <a:spcPts val="0"/>
              </a:spcAft>
              <a:buClr>
                <a:srgbClr val="000000"/>
              </a:buClr>
              <a:buSzPts val="2400"/>
              <a:buFont typeface="Times New Roman"/>
              <a:buAutoNum type="alphaLcParenR"/>
            </a:pPr>
            <a:r>
              <a:rPr lang="en-US" sz="2400" b="0" i="0" u="none" strike="noStrike" cap="none" dirty="0">
                <a:solidFill>
                  <a:srgbClr val="000000"/>
                </a:solidFill>
                <a:latin typeface="Arial"/>
                <a:ea typeface="Arial"/>
                <a:cs typeface="Arial"/>
                <a:sym typeface="Arial"/>
              </a:rPr>
              <a:t>Predictive maintenance</a:t>
            </a:r>
            <a:endParaRPr dirty="0"/>
          </a:p>
          <a:p>
            <a:pPr marL="342900" marR="0" lvl="6" indent="-342900" algn="l" rtl="0">
              <a:lnSpc>
                <a:spcPct val="100000"/>
              </a:lnSpc>
              <a:spcBef>
                <a:spcPts val="0"/>
              </a:spcBef>
              <a:spcAft>
                <a:spcPts val="0"/>
              </a:spcAft>
              <a:buClr>
                <a:srgbClr val="000000"/>
              </a:buClr>
              <a:buSzPts val="2400"/>
              <a:buFont typeface="Times New Roman"/>
              <a:buAutoNum type="alphaLcParenR"/>
            </a:pPr>
            <a:r>
              <a:rPr lang="en-US" sz="2400" b="0" i="0" u="none" strike="noStrike" cap="none" dirty="0">
                <a:solidFill>
                  <a:srgbClr val="000000"/>
                </a:solidFill>
                <a:latin typeface="Arial"/>
                <a:ea typeface="Arial"/>
                <a:cs typeface="Arial"/>
                <a:sym typeface="Arial"/>
              </a:rPr>
              <a:t>Fraud detection</a:t>
            </a:r>
            <a:endParaRPr dirty="0"/>
          </a:p>
          <a:p>
            <a:pPr marL="342900" marR="0" lvl="6" indent="-342900" algn="l" rtl="0">
              <a:lnSpc>
                <a:spcPct val="100000"/>
              </a:lnSpc>
              <a:spcBef>
                <a:spcPts val="0"/>
              </a:spcBef>
              <a:spcAft>
                <a:spcPts val="0"/>
              </a:spcAft>
              <a:buClr>
                <a:srgbClr val="000000"/>
              </a:buClr>
              <a:buSzPts val="2400"/>
              <a:buFont typeface="Times New Roman"/>
              <a:buAutoNum type="alphaLcParenR"/>
            </a:pPr>
            <a:r>
              <a:rPr lang="en-US" sz="2400" b="0" i="0" u="none" strike="noStrike" cap="none" dirty="0">
                <a:solidFill>
                  <a:srgbClr val="000000"/>
                </a:solidFill>
                <a:latin typeface="Arial"/>
                <a:ea typeface="Arial"/>
                <a:cs typeface="Arial"/>
                <a:sym typeface="Arial"/>
              </a:rPr>
              <a:t>Personalized experiences</a:t>
            </a:r>
            <a:endParaRPr dirty="0"/>
          </a:p>
          <a:p>
            <a:pPr marL="285750" marR="0" lvl="5" indent="-13335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p:txBody>
      </p:sp>
      <p:pic>
        <p:nvPicPr>
          <p:cNvPr id="231" name="Google Shape;231;p10"/>
          <p:cNvPicPr preferRelativeResize="0"/>
          <p:nvPr/>
        </p:nvPicPr>
        <p:blipFill rotWithShape="1">
          <a:blip r:embed="rId3">
            <a:alphaModFix/>
          </a:blip>
          <a:srcRect l="6558" t="13278" r="9180" b="7150"/>
          <a:stretch/>
        </p:blipFill>
        <p:spPr>
          <a:xfrm>
            <a:off x="0" y="111223"/>
            <a:ext cx="2098110" cy="5196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160b1d5a2d9_0_3"/>
          <p:cNvPicPr preferRelativeResize="0"/>
          <p:nvPr/>
        </p:nvPicPr>
        <p:blipFill rotWithShape="1">
          <a:blip r:embed="rId3">
            <a:alphaModFix/>
          </a:blip>
          <a:srcRect l="6558" t="13278" r="9180" b="7150"/>
          <a:stretch/>
        </p:blipFill>
        <p:spPr>
          <a:xfrm>
            <a:off x="0" y="0"/>
            <a:ext cx="1524000" cy="536281"/>
          </a:xfrm>
          <a:prstGeom prst="rect">
            <a:avLst/>
          </a:prstGeom>
          <a:noFill/>
          <a:ln>
            <a:noFill/>
          </a:ln>
        </p:spPr>
      </p:pic>
      <p:sp>
        <p:nvSpPr>
          <p:cNvPr id="238" name="Google Shape;238;g160b1d5a2d9_0_3"/>
          <p:cNvSpPr txBox="1">
            <a:spLocks noGrp="1"/>
          </p:cNvSpPr>
          <p:nvPr>
            <p:ph type="title"/>
          </p:nvPr>
        </p:nvSpPr>
        <p:spPr>
          <a:xfrm>
            <a:off x="1287904" y="0"/>
            <a:ext cx="5090410" cy="72915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IoT Layered Architecture</a:t>
            </a:r>
            <a:endParaRPr/>
          </a:p>
        </p:txBody>
      </p:sp>
      <p:sp>
        <p:nvSpPr>
          <p:cNvPr id="239" name="Google Shape;239;g160b1d5a2d9_0_3"/>
          <p:cNvSpPr txBox="1"/>
          <p:nvPr/>
        </p:nvSpPr>
        <p:spPr>
          <a:xfrm>
            <a:off x="1" y="635156"/>
            <a:ext cx="4377128" cy="441081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dirty="0">
                <a:solidFill>
                  <a:schemeClr val="dk1"/>
                </a:solidFill>
                <a:latin typeface="Calibri"/>
                <a:ea typeface="Calibri"/>
                <a:cs typeface="Calibri"/>
                <a:sym typeface="Calibri"/>
              </a:rPr>
              <a:t>Perception Layer: Sensors, actuators, and devices collect data from the physical world.</a:t>
            </a:r>
            <a:endParaRPr dirty="0"/>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dirty="0">
                <a:solidFill>
                  <a:schemeClr val="dk1"/>
                </a:solidFill>
                <a:latin typeface="Calibri"/>
                <a:ea typeface="Calibri"/>
                <a:cs typeface="Calibri"/>
                <a:sym typeface="Calibri"/>
              </a:rPr>
              <a:t>Transport Layer: Connectivity infrastructure (Wi-Fi, cellular, Bluetooth) for data transmission.</a:t>
            </a:r>
            <a:endParaRPr dirty="0"/>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dirty="0">
                <a:solidFill>
                  <a:schemeClr val="dk1"/>
                </a:solidFill>
                <a:latin typeface="Calibri"/>
                <a:ea typeface="Calibri"/>
                <a:cs typeface="Calibri"/>
                <a:sym typeface="Calibri"/>
              </a:rPr>
              <a:t>Processing Layer: Data aggregation, processing, and storage (fog and cloud).</a:t>
            </a:r>
            <a:endParaRPr dirty="0"/>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dirty="0">
                <a:solidFill>
                  <a:schemeClr val="dk1"/>
                </a:solidFill>
                <a:latin typeface="Calibri"/>
                <a:ea typeface="Calibri"/>
                <a:cs typeface="Calibri"/>
                <a:sym typeface="Calibri"/>
              </a:rPr>
              <a:t>Application Layer: Value-added services and applications based on processed data.</a:t>
            </a:r>
            <a:endParaRPr dirty="0"/>
          </a:p>
        </p:txBody>
      </p:sp>
      <p:pic>
        <p:nvPicPr>
          <p:cNvPr id="240" name="Google Shape;240;g160b1d5a2d9_0_3"/>
          <p:cNvPicPr preferRelativeResize="0"/>
          <p:nvPr/>
        </p:nvPicPr>
        <p:blipFill rotWithShape="1">
          <a:blip r:embed="rId4">
            <a:alphaModFix/>
          </a:blip>
          <a:srcRect/>
          <a:stretch/>
        </p:blipFill>
        <p:spPr>
          <a:xfrm>
            <a:off x="4377129" y="635156"/>
            <a:ext cx="4766870" cy="441081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07"/>
          <p:cNvSpPr txBox="1">
            <a:spLocks noGrp="1"/>
          </p:cNvSpPr>
          <p:nvPr>
            <p:ph type="title"/>
          </p:nvPr>
        </p:nvSpPr>
        <p:spPr>
          <a:xfrm>
            <a:off x="532150" y="0"/>
            <a:ext cx="647700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SOA-Based Architecture</a:t>
            </a:r>
            <a:endParaRPr/>
          </a:p>
        </p:txBody>
      </p:sp>
      <p:sp>
        <p:nvSpPr>
          <p:cNvPr id="246" name="Google Shape;246;p107"/>
          <p:cNvSpPr txBox="1">
            <a:spLocks noGrp="1"/>
          </p:cNvSpPr>
          <p:nvPr>
            <p:ph type="body" idx="4294967295"/>
          </p:nvPr>
        </p:nvSpPr>
        <p:spPr>
          <a:xfrm>
            <a:off x="51174" y="693900"/>
            <a:ext cx="5016126" cy="3763800"/>
          </a:xfrm>
          <a:prstGeom prst="rect">
            <a:avLst/>
          </a:prstGeom>
          <a:noFill/>
          <a:ln>
            <a:noFill/>
          </a:ln>
        </p:spPr>
        <p:txBody>
          <a:bodyPr spcFirstLastPara="1" wrap="square" lIns="91425" tIns="45700" rIns="91425" bIns="45700" anchor="t" anchorCtr="0">
            <a:normAutofit fontScale="55000" lnSpcReduction="20000"/>
          </a:bodyPr>
          <a:lstStyle/>
          <a:p>
            <a:pPr marL="385763" lvl="0" indent="-336995" algn="l" rtl="0">
              <a:lnSpc>
                <a:spcPct val="100000"/>
              </a:lnSpc>
              <a:spcBef>
                <a:spcPts val="640"/>
              </a:spcBef>
              <a:spcAft>
                <a:spcPts val="0"/>
              </a:spcAft>
              <a:buSzPct val="160000"/>
              <a:buFont typeface="Times New Roman"/>
              <a:buAutoNum type="arabicPeriod"/>
            </a:pPr>
            <a:r>
              <a:rPr lang="en-US" b="1" i="0" dirty="0">
                <a:solidFill>
                  <a:srgbClr val="111111"/>
                </a:solidFill>
                <a:highlight>
                  <a:srgbClr val="FFFFFF"/>
                </a:highlight>
                <a:latin typeface="Times New Roman"/>
                <a:ea typeface="Times New Roman"/>
                <a:cs typeface="Times New Roman"/>
                <a:sym typeface="Times New Roman"/>
              </a:rPr>
              <a:t>Definition</a:t>
            </a:r>
            <a:r>
              <a:rPr lang="en-US" b="0" i="0" dirty="0">
                <a:solidFill>
                  <a:srgbClr val="111111"/>
                </a:solidFill>
                <a:highlight>
                  <a:srgbClr val="FFFFFF"/>
                </a:highlight>
                <a:latin typeface="Times New Roman"/>
                <a:ea typeface="Times New Roman"/>
                <a:cs typeface="Times New Roman"/>
                <a:sym typeface="Times New Roman"/>
              </a:rPr>
              <a:t>:</a:t>
            </a:r>
            <a:endParaRPr dirty="0"/>
          </a:p>
          <a:p>
            <a:pPr marL="728663" lvl="1" indent="-343090" algn="l" rtl="0">
              <a:lnSpc>
                <a:spcPct val="100000"/>
              </a:lnSpc>
              <a:spcBef>
                <a:spcPts val="560"/>
              </a:spcBef>
              <a:spcAft>
                <a:spcPts val="0"/>
              </a:spcAft>
              <a:buSzPct val="160000"/>
              <a:buFont typeface="Times New Roman"/>
              <a:buAutoNum type="arabicPeriod"/>
            </a:pPr>
            <a:r>
              <a:rPr lang="en-US" b="0" i="0" dirty="0">
                <a:solidFill>
                  <a:srgbClr val="111111"/>
                </a:solidFill>
                <a:highlight>
                  <a:srgbClr val="FFFFFF"/>
                </a:highlight>
                <a:latin typeface="Times New Roman"/>
                <a:ea typeface="Times New Roman"/>
                <a:cs typeface="Times New Roman"/>
                <a:sym typeface="Times New Roman"/>
              </a:rPr>
              <a:t>SOA(Service oriented Architecture) defines a way to make software components reusable using interfaces.</a:t>
            </a:r>
            <a:endParaRPr dirty="0"/>
          </a:p>
          <a:p>
            <a:pPr marL="728663" lvl="1" indent="-343090" algn="l" rtl="0">
              <a:lnSpc>
                <a:spcPct val="100000"/>
              </a:lnSpc>
              <a:spcBef>
                <a:spcPts val="560"/>
              </a:spcBef>
              <a:spcAft>
                <a:spcPts val="0"/>
              </a:spcAft>
              <a:buSzPct val="160000"/>
              <a:buFont typeface="Times New Roman"/>
              <a:buAutoNum type="arabicPeriod"/>
            </a:pPr>
            <a:r>
              <a:rPr lang="en-US" b="0" i="0" dirty="0">
                <a:solidFill>
                  <a:srgbClr val="111111"/>
                </a:solidFill>
                <a:highlight>
                  <a:srgbClr val="FFFFFF"/>
                </a:highlight>
                <a:latin typeface="Times New Roman"/>
                <a:ea typeface="Times New Roman"/>
                <a:cs typeface="Times New Roman"/>
                <a:sym typeface="Times New Roman"/>
              </a:rPr>
              <a:t>It allows applications to use services available in the network.</a:t>
            </a:r>
            <a:endParaRPr dirty="0"/>
          </a:p>
          <a:p>
            <a:pPr marL="385763" lvl="0" indent="-336995" algn="l" rtl="0">
              <a:lnSpc>
                <a:spcPct val="100000"/>
              </a:lnSpc>
              <a:spcBef>
                <a:spcPts val="640"/>
              </a:spcBef>
              <a:spcAft>
                <a:spcPts val="0"/>
              </a:spcAft>
              <a:buSzPct val="160000"/>
              <a:buFont typeface="Times New Roman"/>
              <a:buAutoNum type="arabicPeriod"/>
            </a:pPr>
            <a:r>
              <a:rPr lang="en-US" b="1" i="0" dirty="0">
                <a:solidFill>
                  <a:srgbClr val="111111"/>
                </a:solidFill>
                <a:highlight>
                  <a:srgbClr val="FFFFFF"/>
                </a:highlight>
                <a:latin typeface="Times New Roman"/>
                <a:ea typeface="Times New Roman"/>
                <a:cs typeface="Times New Roman"/>
                <a:sym typeface="Times New Roman"/>
              </a:rPr>
              <a:t>Key Points</a:t>
            </a:r>
            <a:r>
              <a:rPr lang="en-US" b="0" i="0" dirty="0">
                <a:solidFill>
                  <a:srgbClr val="111111"/>
                </a:solidFill>
                <a:highlight>
                  <a:srgbClr val="FFFFFF"/>
                </a:highlight>
                <a:latin typeface="Times New Roman"/>
                <a:ea typeface="Times New Roman"/>
                <a:cs typeface="Times New Roman"/>
                <a:sym typeface="Times New Roman"/>
              </a:rPr>
              <a:t>:</a:t>
            </a:r>
            <a:endParaRPr dirty="0"/>
          </a:p>
          <a:p>
            <a:pPr marL="728663" lvl="1" indent="-343090" algn="l" rtl="0">
              <a:lnSpc>
                <a:spcPct val="100000"/>
              </a:lnSpc>
              <a:spcBef>
                <a:spcPts val="560"/>
              </a:spcBef>
              <a:spcAft>
                <a:spcPts val="0"/>
              </a:spcAft>
              <a:buSzPct val="160000"/>
              <a:buFont typeface="Times New Roman"/>
              <a:buAutoNum type="arabicPeriod"/>
            </a:pPr>
            <a:r>
              <a:rPr lang="en-US" b="1" i="0" dirty="0">
                <a:solidFill>
                  <a:srgbClr val="111111"/>
                </a:solidFill>
                <a:highlight>
                  <a:srgbClr val="FFFFFF"/>
                </a:highlight>
                <a:latin typeface="Times New Roman"/>
                <a:ea typeface="Times New Roman"/>
                <a:cs typeface="Times New Roman"/>
                <a:sym typeface="Times New Roman"/>
              </a:rPr>
              <a:t>Services</a:t>
            </a:r>
            <a:r>
              <a:rPr lang="en-US" b="0" i="0" dirty="0">
                <a:solidFill>
                  <a:srgbClr val="111111"/>
                </a:solidFill>
                <a:highlight>
                  <a:srgbClr val="FFFFFF"/>
                </a:highlight>
                <a:latin typeface="Times New Roman"/>
                <a:ea typeface="Times New Roman"/>
                <a:cs typeface="Times New Roman"/>
                <a:sym typeface="Times New Roman"/>
              </a:rPr>
              <a:t>: A service is a discrete unit of functionality that can be accessed remotely and acted upon independently. For example, retrieving a credit card statement online.</a:t>
            </a:r>
            <a:endParaRPr dirty="0"/>
          </a:p>
          <a:p>
            <a:pPr marL="728663" lvl="1" indent="-343090" algn="l" rtl="0">
              <a:lnSpc>
                <a:spcPct val="100000"/>
              </a:lnSpc>
              <a:spcBef>
                <a:spcPts val="560"/>
              </a:spcBef>
              <a:spcAft>
                <a:spcPts val="0"/>
              </a:spcAft>
              <a:buSzPct val="160000"/>
              <a:buFont typeface="Times New Roman"/>
              <a:buAutoNum type="arabicPeriod"/>
            </a:pPr>
            <a:r>
              <a:rPr lang="en-US" b="1" i="0" dirty="0">
                <a:solidFill>
                  <a:srgbClr val="111111"/>
                </a:solidFill>
                <a:highlight>
                  <a:srgbClr val="FFFFFF"/>
                </a:highlight>
                <a:latin typeface="Times New Roman"/>
                <a:ea typeface="Times New Roman"/>
                <a:cs typeface="Times New Roman"/>
                <a:sym typeface="Times New Roman"/>
              </a:rPr>
              <a:t>Independence</a:t>
            </a:r>
            <a:r>
              <a:rPr lang="en-US" b="0" i="0" dirty="0">
                <a:solidFill>
                  <a:srgbClr val="111111"/>
                </a:solidFill>
                <a:highlight>
                  <a:srgbClr val="FFFFFF"/>
                </a:highlight>
                <a:latin typeface="Times New Roman"/>
                <a:ea typeface="Times New Roman"/>
                <a:cs typeface="Times New Roman"/>
                <a:sym typeface="Times New Roman"/>
              </a:rPr>
              <a:t>: SOA aims to be independent of vendors, products, and technologies.</a:t>
            </a:r>
            <a:endParaRPr dirty="0"/>
          </a:p>
          <a:p>
            <a:pPr marL="728663" lvl="1" indent="-343090" algn="l" rtl="0">
              <a:lnSpc>
                <a:spcPct val="100000"/>
              </a:lnSpc>
              <a:spcBef>
                <a:spcPts val="560"/>
              </a:spcBef>
              <a:spcAft>
                <a:spcPts val="0"/>
              </a:spcAft>
              <a:buSzPct val="160000"/>
              <a:buFont typeface="Times New Roman"/>
              <a:buAutoNum type="arabicPeriod"/>
            </a:pPr>
            <a:r>
              <a:rPr lang="en-US" b="1" i="0" dirty="0">
                <a:solidFill>
                  <a:srgbClr val="111111"/>
                </a:solidFill>
                <a:highlight>
                  <a:srgbClr val="FFFFFF"/>
                </a:highlight>
                <a:latin typeface="Times New Roman"/>
                <a:ea typeface="Times New Roman"/>
                <a:cs typeface="Times New Roman"/>
                <a:sym typeface="Times New Roman"/>
              </a:rPr>
              <a:t>Integration</a:t>
            </a:r>
            <a:r>
              <a:rPr lang="en-US" b="0" i="0" dirty="0">
                <a:solidFill>
                  <a:srgbClr val="111111"/>
                </a:solidFill>
                <a:highlight>
                  <a:srgbClr val="FFFFFF"/>
                </a:highlight>
                <a:latin typeface="Times New Roman"/>
                <a:ea typeface="Times New Roman"/>
                <a:cs typeface="Times New Roman"/>
                <a:sym typeface="Times New Roman"/>
              </a:rPr>
              <a:t>: SOA is commonly used for system integration.</a:t>
            </a:r>
            <a:endParaRPr dirty="0"/>
          </a:p>
        </p:txBody>
      </p:sp>
      <p:pic>
        <p:nvPicPr>
          <p:cNvPr id="247" name="Google Shape;247;p107" descr="What is service-oriented architecture? | InfoWorld"/>
          <p:cNvPicPr preferRelativeResize="0"/>
          <p:nvPr/>
        </p:nvPicPr>
        <p:blipFill rotWithShape="1">
          <a:blip r:embed="rId3">
            <a:alphaModFix/>
          </a:blip>
          <a:srcRect/>
          <a:stretch/>
        </p:blipFill>
        <p:spPr>
          <a:xfrm>
            <a:off x="5194282" y="779490"/>
            <a:ext cx="3949718" cy="4227226"/>
          </a:xfrm>
          <a:prstGeom prst="rect">
            <a:avLst/>
          </a:prstGeom>
          <a:noFill/>
          <a:ln>
            <a:noFill/>
          </a:ln>
        </p:spPr>
      </p:pic>
      <p:pic>
        <p:nvPicPr>
          <p:cNvPr id="248" name="Google Shape;248;p107"/>
          <p:cNvPicPr preferRelativeResize="0"/>
          <p:nvPr/>
        </p:nvPicPr>
        <p:blipFill rotWithShape="1">
          <a:blip r:embed="rId4">
            <a:alphaModFix/>
          </a:blip>
          <a:srcRect l="6558" t="13278" r="9180" b="7150"/>
          <a:stretch/>
        </p:blipFill>
        <p:spPr>
          <a:xfrm>
            <a:off x="0" y="0"/>
            <a:ext cx="1524000" cy="5362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08"/>
          <p:cNvSpPr txBox="1">
            <a:spLocks noGrp="1"/>
          </p:cNvSpPr>
          <p:nvPr>
            <p:ph type="title"/>
          </p:nvPr>
        </p:nvSpPr>
        <p:spPr>
          <a:xfrm>
            <a:off x="704538" y="7495"/>
            <a:ext cx="647700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Benefits of SOA Architecture</a:t>
            </a:r>
            <a:endParaRPr/>
          </a:p>
        </p:txBody>
      </p:sp>
      <p:sp>
        <p:nvSpPr>
          <p:cNvPr id="254" name="Google Shape;254;p108"/>
          <p:cNvSpPr txBox="1">
            <a:spLocks noGrp="1"/>
          </p:cNvSpPr>
          <p:nvPr>
            <p:ph type="body" idx="4294967295"/>
          </p:nvPr>
        </p:nvSpPr>
        <p:spPr>
          <a:xfrm>
            <a:off x="59961" y="833462"/>
            <a:ext cx="5914119" cy="4047710"/>
          </a:xfrm>
          <a:prstGeom prst="rect">
            <a:avLst/>
          </a:prstGeom>
          <a:noFill/>
          <a:ln>
            <a:noFill/>
          </a:ln>
        </p:spPr>
        <p:txBody>
          <a:bodyPr spcFirstLastPara="1" wrap="square" lIns="91425" tIns="45700" rIns="91425" bIns="45700" anchor="t" anchorCtr="0">
            <a:normAutofit fontScale="85000" lnSpcReduction="20000"/>
          </a:bodyPr>
          <a:lstStyle/>
          <a:p>
            <a:pPr marL="114300" lvl="0" indent="0" algn="l" rtl="0">
              <a:lnSpc>
                <a:spcPct val="100000"/>
              </a:lnSpc>
              <a:spcBef>
                <a:spcPts val="640"/>
              </a:spcBef>
              <a:spcAft>
                <a:spcPts val="0"/>
              </a:spcAft>
              <a:buSzPct val="313725"/>
              <a:buNone/>
            </a:pPr>
            <a:r>
              <a:rPr lang="en-US" sz="1200" b="1" dirty="0">
                <a:solidFill>
                  <a:srgbClr val="111111"/>
                </a:solidFill>
                <a:highlight>
                  <a:srgbClr val="FFFFFF"/>
                </a:highlight>
                <a:latin typeface="Times New Roman"/>
                <a:ea typeface="Times New Roman"/>
                <a:cs typeface="Times New Roman"/>
                <a:sym typeface="Times New Roman"/>
              </a:rPr>
              <a:t>Faster Time to Market</a:t>
            </a:r>
            <a:r>
              <a:rPr lang="en-US" sz="1200" dirty="0">
                <a:solidFill>
                  <a:srgbClr val="111111"/>
                </a:solidFill>
                <a:highlight>
                  <a:srgbClr val="FFFFFF"/>
                </a:highlight>
                <a:latin typeface="Times New Roman"/>
                <a:ea typeface="Times New Roman"/>
                <a:cs typeface="Times New Roman"/>
                <a:sym typeface="Times New Roman"/>
              </a:rPr>
              <a:t>:</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Developers can reuse services across different business processes, saving time and costs.</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Assembling applications becomes faster with SOA compared to building everything from scratch.</a:t>
            </a:r>
            <a:endParaRPr dirty="0"/>
          </a:p>
          <a:p>
            <a:pPr marL="114300" lvl="0" indent="0" algn="l" rtl="0">
              <a:lnSpc>
                <a:spcPct val="100000"/>
              </a:lnSpc>
              <a:spcBef>
                <a:spcPts val="640"/>
              </a:spcBef>
              <a:spcAft>
                <a:spcPts val="0"/>
              </a:spcAft>
              <a:buSzPct val="313725"/>
              <a:buNone/>
            </a:pPr>
            <a:r>
              <a:rPr lang="en-US" sz="1200" b="1" dirty="0">
                <a:solidFill>
                  <a:srgbClr val="111111"/>
                </a:solidFill>
                <a:highlight>
                  <a:srgbClr val="FFFFFF"/>
                </a:highlight>
                <a:latin typeface="Times New Roman"/>
                <a:ea typeface="Times New Roman"/>
                <a:cs typeface="Times New Roman"/>
                <a:sym typeface="Times New Roman"/>
              </a:rPr>
              <a:t>Efficient Maintenance</a:t>
            </a:r>
            <a:r>
              <a:rPr lang="en-US" sz="1200" dirty="0">
                <a:solidFill>
                  <a:srgbClr val="111111"/>
                </a:solidFill>
                <a:highlight>
                  <a:srgbClr val="FFFFFF"/>
                </a:highlight>
                <a:latin typeface="Times New Roman"/>
                <a:ea typeface="Times New Roman"/>
                <a:cs typeface="Times New Roman"/>
                <a:sym typeface="Times New Roman"/>
              </a:rPr>
              <a:t>:</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SOA promotes smaller, modular services.</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Updating, debugging, and modifying individual services is easier than dealing with large monolithic code blocks.</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Changes to one service do not impact the overall functionality of the entire business process.</a:t>
            </a:r>
            <a:endParaRPr dirty="0"/>
          </a:p>
          <a:p>
            <a:pPr marL="114300" lvl="0" indent="0" algn="l" rtl="0">
              <a:lnSpc>
                <a:spcPct val="100000"/>
              </a:lnSpc>
              <a:spcBef>
                <a:spcPts val="640"/>
              </a:spcBef>
              <a:spcAft>
                <a:spcPts val="0"/>
              </a:spcAft>
              <a:buSzPct val="313725"/>
              <a:buNone/>
            </a:pPr>
            <a:r>
              <a:rPr lang="en-US" sz="1200" b="1" dirty="0">
                <a:solidFill>
                  <a:srgbClr val="111111"/>
                </a:solidFill>
                <a:highlight>
                  <a:srgbClr val="FFFFFF"/>
                </a:highlight>
                <a:latin typeface="Times New Roman"/>
                <a:ea typeface="Times New Roman"/>
                <a:cs typeface="Times New Roman"/>
                <a:sym typeface="Times New Roman"/>
              </a:rPr>
              <a:t>Greater Adaptability</a:t>
            </a:r>
            <a:r>
              <a:rPr lang="en-US" sz="1200" dirty="0">
                <a:solidFill>
                  <a:srgbClr val="111111"/>
                </a:solidFill>
                <a:highlight>
                  <a:srgbClr val="FFFFFF"/>
                </a:highlight>
                <a:latin typeface="Times New Roman"/>
                <a:ea typeface="Times New Roman"/>
                <a:cs typeface="Times New Roman"/>
                <a:sym typeface="Times New Roman"/>
              </a:rPr>
              <a:t>:</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SOA is adaptable to technological advancements.</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You can modernize applications efficiently and cost-effectively.</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For example, older electronic health record systems can be integrated into newer cloud-based applications.</a:t>
            </a:r>
            <a:endParaRPr dirty="0"/>
          </a:p>
          <a:p>
            <a:pPr marL="114300" lvl="0" indent="0" algn="l" rtl="0">
              <a:lnSpc>
                <a:spcPct val="100000"/>
              </a:lnSpc>
              <a:spcBef>
                <a:spcPts val="640"/>
              </a:spcBef>
              <a:spcAft>
                <a:spcPts val="0"/>
              </a:spcAft>
              <a:buSzPct val="313725"/>
              <a:buNone/>
            </a:pPr>
            <a:r>
              <a:rPr lang="en-US" sz="1200" b="1" dirty="0">
                <a:solidFill>
                  <a:srgbClr val="111111"/>
                </a:solidFill>
                <a:highlight>
                  <a:srgbClr val="FFFFFF"/>
                </a:highlight>
                <a:latin typeface="Times New Roman"/>
                <a:ea typeface="Times New Roman"/>
                <a:cs typeface="Times New Roman"/>
                <a:sym typeface="Times New Roman"/>
              </a:rPr>
              <a:t>Interoperability</a:t>
            </a:r>
            <a:r>
              <a:rPr lang="en-US" sz="1200" dirty="0">
                <a:solidFill>
                  <a:srgbClr val="111111"/>
                </a:solidFill>
                <a:highlight>
                  <a:srgbClr val="FFFFFF"/>
                </a:highlight>
                <a:latin typeface="Times New Roman"/>
                <a:ea typeface="Times New Roman"/>
                <a:cs typeface="Times New Roman"/>
                <a:sym typeface="Times New Roman"/>
              </a:rPr>
              <a:t>:</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Each service in SOA includes description documents specifying functionality and terms.</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Any client system can run a service, regardless of the underlying platform or programming language.</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Loose coupling ensures changes in one service do not affect others.</a:t>
            </a:r>
            <a:endParaRPr dirty="0"/>
          </a:p>
          <a:p>
            <a:pPr marL="114300" lvl="0" indent="0" algn="l" rtl="0">
              <a:lnSpc>
                <a:spcPct val="100000"/>
              </a:lnSpc>
              <a:spcBef>
                <a:spcPts val="640"/>
              </a:spcBef>
              <a:spcAft>
                <a:spcPts val="0"/>
              </a:spcAft>
              <a:buSzPct val="313725"/>
              <a:buNone/>
            </a:pPr>
            <a:r>
              <a:rPr lang="en-US" sz="1200" b="1" dirty="0">
                <a:solidFill>
                  <a:srgbClr val="111111"/>
                </a:solidFill>
                <a:highlight>
                  <a:srgbClr val="FFFFFF"/>
                </a:highlight>
                <a:latin typeface="Times New Roman"/>
                <a:ea typeface="Times New Roman"/>
                <a:cs typeface="Times New Roman"/>
                <a:sym typeface="Times New Roman"/>
              </a:rPr>
              <a:t>Reduced Redundancy</a:t>
            </a:r>
            <a:r>
              <a:rPr lang="en-US" sz="1200" dirty="0">
                <a:solidFill>
                  <a:srgbClr val="111111"/>
                </a:solidFill>
                <a:highlight>
                  <a:srgbClr val="FFFFFF"/>
                </a:highlight>
                <a:latin typeface="Times New Roman"/>
                <a:ea typeface="Times New Roman"/>
                <a:cs typeface="Times New Roman"/>
                <a:sym typeface="Times New Roman"/>
              </a:rPr>
              <a:t>:</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SOA reduces redundancy by reusing services.</a:t>
            </a:r>
            <a:endParaRPr dirty="0"/>
          </a:p>
          <a:p>
            <a:pPr marL="342900" lvl="1" indent="0" algn="l" rtl="0">
              <a:lnSpc>
                <a:spcPct val="100000"/>
              </a:lnSpc>
              <a:spcBef>
                <a:spcPts val="560"/>
              </a:spcBef>
              <a:spcAft>
                <a:spcPts val="0"/>
              </a:spcAft>
              <a:buSzPct val="274509"/>
              <a:buNone/>
            </a:pPr>
            <a:r>
              <a:rPr lang="en-US" sz="1200" dirty="0">
                <a:solidFill>
                  <a:srgbClr val="111111"/>
                </a:solidFill>
                <a:highlight>
                  <a:srgbClr val="FFFFFF"/>
                </a:highlight>
                <a:latin typeface="Times New Roman"/>
                <a:ea typeface="Times New Roman"/>
                <a:cs typeface="Times New Roman"/>
                <a:sym typeface="Times New Roman"/>
              </a:rPr>
              <a:t>It increases usability, maintainability, and overall value.</a:t>
            </a:r>
            <a:endParaRPr dirty="0"/>
          </a:p>
        </p:txBody>
      </p:sp>
      <p:pic>
        <p:nvPicPr>
          <p:cNvPr id="255" name="Google Shape;255;p108" descr="Service Oriented Architecture | Batish Technologies | Batish Technologies  Pvt. Ltd."/>
          <p:cNvPicPr preferRelativeResize="0"/>
          <p:nvPr/>
        </p:nvPicPr>
        <p:blipFill rotWithShape="1">
          <a:blip r:embed="rId3">
            <a:alphaModFix/>
          </a:blip>
          <a:srcRect/>
          <a:stretch/>
        </p:blipFill>
        <p:spPr>
          <a:xfrm>
            <a:off x="5920741" y="846944"/>
            <a:ext cx="3223260" cy="4047710"/>
          </a:xfrm>
          <a:prstGeom prst="rect">
            <a:avLst/>
          </a:prstGeom>
          <a:noFill/>
          <a:ln>
            <a:noFill/>
          </a:ln>
        </p:spPr>
      </p:pic>
      <p:pic>
        <p:nvPicPr>
          <p:cNvPr id="256" name="Google Shape;256;p108"/>
          <p:cNvPicPr preferRelativeResize="0"/>
          <p:nvPr/>
        </p:nvPicPr>
        <p:blipFill rotWithShape="1">
          <a:blip r:embed="rId4">
            <a:alphaModFix/>
          </a:blip>
          <a:srcRect l="6558" t="13278" r="9180" b="7150"/>
          <a:stretch/>
        </p:blipFill>
        <p:spPr>
          <a:xfrm>
            <a:off x="11289" y="11289"/>
            <a:ext cx="1524000" cy="5362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87"/>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	What is IoT</a:t>
            </a:r>
            <a:r>
              <a:rPr lang="en-US" sz="2550">
                <a:solidFill>
                  <a:schemeClr val="dk1"/>
                </a:solidFill>
              </a:rPr>
              <a:t>	</a:t>
            </a:r>
            <a:endParaRPr/>
          </a:p>
          <a:p>
            <a:pPr marL="457200" lvl="0" indent="-431800" algn="just" rtl="0">
              <a:lnSpc>
                <a:spcPct val="100000"/>
              </a:lnSpc>
              <a:spcBef>
                <a:spcPts val="640"/>
              </a:spcBef>
              <a:spcAft>
                <a:spcPts val="0"/>
              </a:spcAft>
              <a:buSzPts val="3200"/>
              <a:buChar char="•"/>
            </a:pPr>
            <a:r>
              <a:rPr lang="en-US" sz="2100"/>
              <a:t>Connecting everyday things embedded with electronics, software, and sensors to internet enabling to collect and exchange data without human interaction called as the Internet of Things (IoT).</a:t>
            </a:r>
            <a:endParaRPr/>
          </a:p>
          <a:p>
            <a:pPr marL="457200" lvl="0" indent="-228600" algn="just" rtl="0">
              <a:lnSpc>
                <a:spcPct val="100000"/>
              </a:lnSpc>
              <a:spcBef>
                <a:spcPts val="640"/>
              </a:spcBef>
              <a:spcAft>
                <a:spcPts val="0"/>
              </a:spcAft>
              <a:buSzPts val="3200"/>
              <a:buNone/>
            </a:pPr>
            <a:endParaRPr sz="2100"/>
          </a:p>
          <a:p>
            <a:pPr marL="457200" lvl="0" indent="-228600" algn="just" rtl="0">
              <a:lnSpc>
                <a:spcPct val="100000"/>
              </a:lnSpc>
              <a:spcBef>
                <a:spcPts val="640"/>
              </a:spcBef>
              <a:spcAft>
                <a:spcPts val="0"/>
              </a:spcAft>
              <a:buSzPts val="3200"/>
              <a:buNone/>
            </a:pPr>
            <a:endParaRPr sz="2100"/>
          </a:p>
          <a:p>
            <a:pPr marL="457200" lvl="0" indent="-228600" algn="just" rtl="0">
              <a:lnSpc>
                <a:spcPct val="100000"/>
              </a:lnSpc>
              <a:spcBef>
                <a:spcPts val="640"/>
              </a:spcBef>
              <a:spcAft>
                <a:spcPts val="0"/>
              </a:spcAft>
              <a:buSzPts val="3200"/>
              <a:buNone/>
            </a:pPr>
            <a:endParaRPr sz="2100"/>
          </a:p>
          <a:p>
            <a:pPr marL="457200" lvl="0" indent="-228600" algn="just" rtl="0">
              <a:lnSpc>
                <a:spcPct val="100000"/>
              </a:lnSpc>
              <a:spcBef>
                <a:spcPts val="640"/>
              </a:spcBef>
              <a:spcAft>
                <a:spcPts val="0"/>
              </a:spcAft>
              <a:buSzPts val="3200"/>
              <a:buNone/>
            </a:pPr>
            <a:endParaRPr sz="2100"/>
          </a:p>
          <a:p>
            <a:pPr marL="457200" lvl="0" indent="-228600" algn="just" rtl="0">
              <a:lnSpc>
                <a:spcPct val="100000"/>
              </a:lnSpc>
              <a:spcBef>
                <a:spcPts val="640"/>
              </a:spcBef>
              <a:spcAft>
                <a:spcPts val="0"/>
              </a:spcAft>
              <a:buSzPts val="3200"/>
              <a:buNone/>
            </a:pPr>
            <a:endParaRPr sz="2100"/>
          </a:p>
          <a:p>
            <a:pPr marL="0" lvl="0" indent="0" algn="just" rtl="0">
              <a:lnSpc>
                <a:spcPct val="100000"/>
              </a:lnSpc>
              <a:spcBef>
                <a:spcPts val="640"/>
              </a:spcBef>
              <a:spcAft>
                <a:spcPts val="0"/>
              </a:spcAft>
              <a:buSzPts val="3200"/>
              <a:buNone/>
            </a:pPr>
            <a:endParaRPr sz="2100"/>
          </a:p>
        </p:txBody>
      </p:sp>
      <p:pic>
        <p:nvPicPr>
          <p:cNvPr id="65" name="Google Shape;65;p87"/>
          <p:cNvPicPr preferRelativeResize="0"/>
          <p:nvPr/>
        </p:nvPicPr>
        <p:blipFill rotWithShape="1">
          <a:blip r:embed="rId3">
            <a:alphaModFix/>
          </a:blip>
          <a:srcRect/>
          <a:stretch/>
        </p:blipFill>
        <p:spPr>
          <a:xfrm>
            <a:off x="1926426" y="2671851"/>
            <a:ext cx="5098376" cy="2264475"/>
          </a:xfrm>
          <a:prstGeom prst="rect">
            <a:avLst/>
          </a:prstGeom>
          <a:noFill/>
          <a:ln>
            <a:noFill/>
          </a:ln>
        </p:spPr>
      </p:pic>
      <p:pic>
        <p:nvPicPr>
          <p:cNvPr id="66" name="Google Shape;66;p87"/>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09"/>
          <p:cNvSpPr txBox="1">
            <a:spLocks noGrp="1"/>
          </p:cNvSpPr>
          <p:nvPr>
            <p:ph type="title"/>
          </p:nvPr>
        </p:nvSpPr>
        <p:spPr>
          <a:xfrm>
            <a:off x="547141" y="9775"/>
            <a:ext cx="647700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API-Oriented Architecture</a:t>
            </a:r>
            <a:endParaRPr/>
          </a:p>
        </p:txBody>
      </p:sp>
      <p:sp>
        <p:nvSpPr>
          <p:cNvPr id="262" name="Google Shape;262;p109"/>
          <p:cNvSpPr txBox="1">
            <a:spLocks noGrp="1"/>
          </p:cNvSpPr>
          <p:nvPr>
            <p:ph type="body" idx="4294967295"/>
          </p:nvPr>
        </p:nvSpPr>
        <p:spPr>
          <a:xfrm>
            <a:off x="-1" y="648199"/>
            <a:ext cx="5245168" cy="4373505"/>
          </a:xfrm>
          <a:prstGeom prst="rect">
            <a:avLst/>
          </a:prstGeom>
          <a:noFill/>
          <a:ln>
            <a:noFill/>
          </a:ln>
        </p:spPr>
        <p:txBody>
          <a:bodyPr spcFirstLastPara="1" wrap="square" lIns="91425" tIns="45700" rIns="91425" bIns="45700" anchor="t" anchorCtr="0">
            <a:normAutofit fontScale="62500" lnSpcReduction="20000"/>
          </a:bodyPr>
          <a:lstStyle/>
          <a:p>
            <a:pPr marL="457200" marR="0" lvl="0" indent="-431800" algn="l" rtl="0">
              <a:lnSpc>
                <a:spcPct val="100000"/>
              </a:lnSpc>
              <a:spcBef>
                <a:spcPts val="640"/>
              </a:spcBef>
              <a:spcAft>
                <a:spcPts val="0"/>
              </a:spcAft>
              <a:buClr>
                <a:schemeClr val="dk1"/>
              </a:buClr>
              <a:buSzPct val="160000"/>
              <a:buFont typeface="Arial"/>
              <a:buChar char="•"/>
            </a:pPr>
            <a:r>
              <a:rPr lang="en-US" dirty="0"/>
              <a:t>API (Application Programming Interface) </a:t>
            </a:r>
            <a:r>
              <a:rPr lang="en-US" b="0" i="0" dirty="0">
                <a:solidFill>
                  <a:srgbClr val="111111"/>
                </a:solidFill>
                <a:highlight>
                  <a:srgbClr val="FFFFFF"/>
                </a:highlight>
                <a:latin typeface="Times New Roman"/>
                <a:ea typeface="Times New Roman"/>
                <a:cs typeface="Times New Roman"/>
                <a:sym typeface="Times New Roman"/>
              </a:rPr>
              <a:t>is a tool that software developers use to gather and transfer data between different applications or computers</a:t>
            </a:r>
            <a:endParaRPr dirty="0"/>
          </a:p>
          <a:p>
            <a:pPr marL="457200" marR="0" lvl="0" indent="-431800" algn="l" rtl="0">
              <a:lnSpc>
                <a:spcPct val="100000"/>
              </a:lnSpc>
              <a:spcBef>
                <a:spcPts val="640"/>
              </a:spcBef>
              <a:spcAft>
                <a:spcPts val="0"/>
              </a:spcAft>
              <a:buClr>
                <a:schemeClr val="dk1"/>
              </a:buClr>
              <a:buSzPct val="160000"/>
              <a:buFont typeface="Arial"/>
              <a:buChar char="•"/>
            </a:pPr>
            <a:r>
              <a:rPr lang="en-US" dirty="0"/>
              <a:t>Role in IoT:</a:t>
            </a:r>
            <a:endParaRPr dirty="0"/>
          </a:p>
          <a:p>
            <a:pPr marL="914400" lvl="1" indent="-406400" algn="l" rtl="0">
              <a:lnSpc>
                <a:spcPct val="100000"/>
              </a:lnSpc>
              <a:spcBef>
                <a:spcPts val="560"/>
              </a:spcBef>
              <a:spcAft>
                <a:spcPts val="0"/>
              </a:spcAft>
              <a:buSzPct val="160000"/>
              <a:buChar char="–"/>
            </a:pPr>
            <a:r>
              <a:rPr lang="en-US" b="1" dirty="0"/>
              <a:t>Gathering Data: </a:t>
            </a:r>
            <a:r>
              <a:rPr lang="en-US" dirty="0"/>
              <a:t>APIs allow communication between connected devices and applications, enabling data collection from the device.</a:t>
            </a:r>
            <a:endParaRPr dirty="0"/>
          </a:p>
          <a:p>
            <a:pPr marL="914400" lvl="1" indent="-406400" algn="l" rtl="0">
              <a:lnSpc>
                <a:spcPct val="100000"/>
              </a:lnSpc>
              <a:spcBef>
                <a:spcPts val="560"/>
              </a:spcBef>
              <a:spcAft>
                <a:spcPts val="0"/>
              </a:spcAft>
              <a:buSzPct val="160000"/>
              <a:buChar char="–"/>
            </a:pPr>
            <a:r>
              <a:rPr lang="en-US" b="1" dirty="0"/>
              <a:t>Instructing Devices: </a:t>
            </a:r>
            <a:r>
              <a:rPr lang="en-US" dirty="0"/>
              <a:t>APIs can instruct a connected device to perform specific actions remotely.</a:t>
            </a:r>
            <a:endParaRPr dirty="0"/>
          </a:p>
          <a:p>
            <a:pPr marL="457200" marR="0" lvl="0" indent="-431800" algn="l" rtl="0">
              <a:lnSpc>
                <a:spcPct val="100000"/>
              </a:lnSpc>
              <a:spcBef>
                <a:spcPts val="640"/>
              </a:spcBef>
              <a:spcAft>
                <a:spcPts val="0"/>
              </a:spcAft>
              <a:buClr>
                <a:schemeClr val="dk1"/>
              </a:buClr>
              <a:buSzPct val="160000"/>
              <a:buFont typeface="Arial"/>
              <a:buChar char="•"/>
            </a:pPr>
            <a:r>
              <a:rPr lang="en-US" b="0" i="0" dirty="0">
                <a:solidFill>
                  <a:srgbClr val="111111"/>
                </a:solidFill>
                <a:highlight>
                  <a:srgbClr val="FFFFFF"/>
                </a:highlight>
                <a:latin typeface="Times New Roman"/>
                <a:ea typeface="Times New Roman"/>
                <a:cs typeface="Times New Roman"/>
                <a:sym typeface="Times New Roman"/>
              </a:rPr>
              <a:t>Since IoT devices can be located anywhere globally, APIs make it possible to access and utilize device data from a distance.</a:t>
            </a:r>
            <a:endParaRPr dirty="0"/>
          </a:p>
        </p:txBody>
      </p:sp>
      <p:pic>
        <p:nvPicPr>
          <p:cNvPr id="263" name="Google Shape;263;p109" descr="Securing Communication Between Devices and the IoT Platform"/>
          <p:cNvPicPr preferRelativeResize="0"/>
          <p:nvPr/>
        </p:nvPicPr>
        <p:blipFill rotWithShape="1">
          <a:blip r:embed="rId3">
            <a:alphaModFix/>
          </a:blip>
          <a:srcRect/>
          <a:stretch/>
        </p:blipFill>
        <p:spPr>
          <a:xfrm>
            <a:off x="5245167" y="568550"/>
            <a:ext cx="3554059" cy="4574949"/>
          </a:xfrm>
          <a:prstGeom prst="rect">
            <a:avLst/>
          </a:prstGeom>
          <a:noFill/>
          <a:ln>
            <a:noFill/>
          </a:ln>
        </p:spPr>
      </p:pic>
      <p:pic>
        <p:nvPicPr>
          <p:cNvPr id="264" name="Google Shape;264;p109"/>
          <p:cNvPicPr preferRelativeResize="0"/>
          <p:nvPr/>
        </p:nvPicPr>
        <p:blipFill rotWithShape="1">
          <a:blip r:embed="rId4">
            <a:alphaModFix/>
          </a:blip>
          <a:srcRect l="6558" t="13278" r="9180" b="7150"/>
          <a:stretch/>
        </p:blipFill>
        <p:spPr>
          <a:xfrm>
            <a:off x="0" y="0"/>
            <a:ext cx="1524000" cy="5362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pSp>
        <p:nvGrpSpPr>
          <p:cNvPr id="269" name="Google Shape;269;p110"/>
          <p:cNvGrpSpPr/>
          <p:nvPr/>
        </p:nvGrpSpPr>
        <p:grpSpPr>
          <a:xfrm>
            <a:off x="4211707" y="779489"/>
            <a:ext cx="4850297" cy="4364011"/>
            <a:chOff x="3837482" y="1717513"/>
            <a:chExt cx="8128000" cy="5365016"/>
          </a:xfrm>
        </p:grpSpPr>
        <p:sp>
          <p:nvSpPr>
            <p:cNvPr id="270" name="Google Shape;270;p110"/>
            <p:cNvSpPr/>
            <p:nvPr/>
          </p:nvSpPr>
          <p:spPr>
            <a:xfrm>
              <a:off x="3837482" y="1717513"/>
              <a:ext cx="4989465" cy="4989465"/>
            </a:xfrm>
            <a:prstGeom prst="rect">
              <a:avLst/>
            </a:prstGeom>
            <a:blipFill rotWithShape="1">
              <a:blip r:embed="rId3">
                <a:alphaModFix/>
              </a:blip>
              <a:stretch>
                <a:fillRect/>
              </a:stretch>
            </a:blip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0"/>
            <p:cNvSpPr/>
            <p:nvPr/>
          </p:nvSpPr>
          <p:spPr>
            <a:xfrm>
              <a:off x="8931887" y="1717513"/>
              <a:ext cx="3033594" cy="3033594"/>
            </a:xfrm>
            <a:prstGeom prst="rect">
              <a:avLst/>
            </a:prstGeom>
            <a:blipFill rotWithShape="1">
              <a:blip r:embed="rId4">
                <a:alphaModFix/>
              </a:blip>
              <a:stretch>
                <a:fillRect/>
              </a:stretch>
            </a:blip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0"/>
            <p:cNvSpPr/>
            <p:nvPr/>
          </p:nvSpPr>
          <p:spPr>
            <a:xfrm>
              <a:off x="8931888" y="4855886"/>
              <a:ext cx="3033594" cy="1851091"/>
            </a:xfrm>
            <a:prstGeom prst="rect">
              <a:avLst/>
            </a:prstGeom>
            <a:blipFill rotWithShape="1">
              <a:blip r:embed="rId5">
                <a:alphaModFix/>
              </a:blip>
              <a:stretch>
                <a:fillRect/>
              </a:stretch>
            </a:blip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0"/>
            <p:cNvSpPr/>
            <p:nvPr/>
          </p:nvSpPr>
          <p:spPr>
            <a:xfrm>
              <a:off x="7961900" y="6706978"/>
              <a:ext cx="1170000" cy="375551"/>
            </a:xfrm>
            <a:custGeom>
              <a:avLst/>
              <a:gdLst/>
              <a:ahLst/>
              <a:cxnLst/>
              <a:rect l="l" t="t" r="r" b="b"/>
              <a:pathLst>
                <a:path w="1170000" h="375551" extrusionOk="0">
                  <a:moveTo>
                    <a:pt x="0" y="0"/>
                  </a:moveTo>
                  <a:lnTo>
                    <a:pt x="1170000" y="0"/>
                  </a:lnTo>
                  <a:lnTo>
                    <a:pt x="1170000" y="375551"/>
                  </a:lnTo>
                  <a:lnTo>
                    <a:pt x="0" y="375551"/>
                  </a:lnTo>
                  <a:lnTo>
                    <a:pt x="0" y="0"/>
                  </a:lnTo>
                  <a:close/>
                </a:path>
              </a:pathLst>
            </a:custGeom>
            <a:noFill/>
            <a:ln>
              <a:noFill/>
            </a:ln>
          </p:spPr>
          <p:txBody>
            <a:bodyPr spcFirstLastPara="1" wrap="square" lIns="346700" tIns="123825" rIns="346700" bIns="0" anchor="ctr" anchorCtr="0">
              <a:noAutofit/>
            </a:bodyPr>
            <a:lstStyle/>
            <a:p>
              <a:pPr marL="0" marR="0" lvl="0" indent="0" algn="ctr" rtl="0">
                <a:lnSpc>
                  <a:spcPct val="90000"/>
                </a:lnSpc>
                <a:spcBef>
                  <a:spcPts val="0"/>
                </a:spcBef>
                <a:spcAft>
                  <a:spcPts val="0"/>
                </a:spcAft>
                <a:buNone/>
              </a:pPr>
              <a:endParaRPr sz="4875" b="0" i="0" u="none" strike="noStrike" cap="none">
                <a:solidFill>
                  <a:schemeClr val="dk1"/>
                </a:solidFill>
                <a:latin typeface="Arial"/>
                <a:ea typeface="Arial"/>
                <a:cs typeface="Arial"/>
                <a:sym typeface="Arial"/>
              </a:endParaRPr>
            </a:p>
          </p:txBody>
        </p:sp>
        <p:sp>
          <p:nvSpPr>
            <p:cNvPr id="274" name="Google Shape;274;p110"/>
            <p:cNvSpPr/>
            <p:nvPr/>
          </p:nvSpPr>
          <p:spPr>
            <a:xfrm>
              <a:off x="9346501" y="6706978"/>
              <a:ext cx="1170000" cy="375551"/>
            </a:xfrm>
            <a:custGeom>
              <a:avLst/>
              <a:gdLst/>
              <a:ahLst/>
              <a:cxnLst/>
              <a:rect l="l" t="t" r="r" b="b"/>
              <a:pathLst>
                <a:path w="1170000" h="375551" extrusionOk="0">
                  <a:moveTo>
                    <a:pt x="0" y="0"/>
                  </a:moveTo>
                  <a:lnTo>
                    <a:pt x="1170000" y="0"/>
                  </a:lnTo>
                  <a:lnTo>
                    <a:pt x="1170000" y="375551"/>
                  </a:lnTo>
                  <a:lnTo>
                    <a:pt x="0" y="375551"/>
                  </a:lnTo>
                  <a:lnTo>
                    <a:pt x="0" y="0"/>
                  </a:lnTo>
                  <a:close/>
                </a:path>
              </a:pathLst>
            </a:custGeom>
            <a:noFill/>
            <a:ln>
              <a:noFill/>
            </a:ln>
          </p:spPr>
          <p:txBody>
            <a:bodyPr spcFirstLastPara="1" wrap="square" lIns="346700" tIns="123825" rIns="346700" bIns="0" anchor="ctr" anchorCtr="0">
              <a:noAutofit/>
            </a:bodyPr>
            <a:lstStyle/>
            <a:p>
              <a:pPr marL="0" marR="0" lvl="0" indent="0" algn="ctr" rtl="0">
                <a:lnSpc>
                  <a:spcPct val="90000"/>
                </a:lnSpc>
                <a:spcBef>
                  <a:spcPts val="0"/>
                </a:spcBef>
                <a:spcAft>
                  <a:spcPts val="0"/>
                </a:spcAft>
                <a:buNone/>
              </a:pPr>
              <a:endParaRPr sz="4875" b="0" i="0" u="none" strike="noStrike" cap="none">
                <a:solidFill>
                  <a:schemeClr val="dk1"/>
                </a:solidFill>
                <a:latin typeface="Arial"/>
                <a:ea typeface="Arial"/>
                <a:cs typeface="Arial"/>
                <a:sym typeface="Arial"/>
              </a:endParaRPr>
            </a:p>
          </p:txBody>
        </p:sp>
        <p:sp>
          <p:nvSpPr>
            <p:cNvPr id="275" name="Google Shape;275;p110"/>
            <p:cNvSpPr/>
            <p:nvPr/>
          </p:nvSpPr>
          <p:spPr>
            <a:xfrm>
              <a:off x="10795482" y="6706978"/>
              <a:ext cx="1170000" cy="375551"/>
            </a:xfrm>
            <a:custGeom>
              <a:avLst/>
              <a:gdLst/>
              <a:ahLst/>
              <a:cxnLst/>
              <a:rect l="l" t="t" r="r" b="b"/>
              <a:pathLst>
                <a:path w="1170000" h="375551" extrusionOk="0">
                  <a:moveTo>
                    <a:pt x="0" y="0"/>
                  </a:moveTo>
                  <a:lnTo>
                    <a:pt x="1170000" y="0"/>
                  </a:lnTo>
                  <a:lnTo>
                    <a:pt x="1170000" y="375551"/>
                  </a:lnTo>
                  <a:lnTo>
                    <a:pt x="0" y="375551"/>
                  </a:lnTo>
                  <a:lnTo>
                    <a:pt x="0" y="0"/>
                  </a:lnTo>
                  <a:close/>
                </a:path>
              </a:pathLst>
            </a:custGeom>
            <a:noFill/>
            <a:ln>
              <a:noFill/>
            </a:ln>
          </p:spPr>
          <p:txBody>
            <a:bodyPr spcFirstLastPara="1" wrap="square" lIns="346700" tIns="123825" rIns="346700" bIns="0" anchor="ctr" anchorCtr="0">
              <a:noAutofit/>
            </a:bodyPr>
            <a:lstStyle/>
            <a:p>
              <a:pPr marL="0" marR="0" lvl="0" indent="0" algn="ctr" rtl="0">
                <a:lnSpc>
                  <a:spcPct val="90000"/>
                </a:lnSpc>
                <a:spcBef>
                  <a:spcPts val="0"/>
                </a:spcBef>
                <a:spcAft>
                  <a:spcPts val="0"/>
                </a:spcAft>
                <a:buNone/>
              </a:pPr>
              <a:endParaRPr sz="4875" b="0" i="0" u="none" strike="noStrike" cap="none">
                <a:solidFill>
                  <a:schemeClr val="dk1"/>
                </a:solidFill>
                <a:latin typeface="Arial"/>
                <a:ea typeface="Arial"/>
                <a:cs typeface="Arial"/>
                <a:sym typeface="Arial"/>
              </a:endParaRPr>
            </a:p>
          </p:txBody>
        </p:sp>
      </p:grpSp>
      <p:sp>
        <p:nvSpPr>
          <p:cNvPr id="276" name="Google Shape;276;p110"/>
          <p:cNvSpPr txBox="1">
            <a:spLocks noGrp="1"/>
          </p:cNvSpPr>
          <p:nvPr>
            <p:ph type="title"/>
          </p:nvPr>
        </p:nvSpPr>
        <p:spPr>
          <a:xfrm>
            <a:off x="1506759" y="-97437"/>
            <a:ext cx="5045942" cy="9941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How API and IoT work together</a:t>
            </a:r>
            <a:endParaRPr/>
          </a:p>
        </p:txBody>
      </p:sp>
      <p:sp>
        <p:nvSpPr>
          <p:cNvPr id="277" name="Google Shape;277;p110"/>
          <p:cNvSpPr txBox="1">
            <a:spLocks noGrp="1"/>
          </p:cNvSpPr>
          <p:nvPr>
            <p:ph type="body" idx="4294967295"/>
          </p:nvPr>
        </p:nvSpPr>
        <p:spPr>
          <a:xfrm>
            <a:off x="0" y="779499"/>
            <a:ext cx="3728100" cy="3906600"/>
          </a:xfrm>
          <a:prstGeom prst="rect">
            <a:avLst/>
          </a:prstGeom>
          <a:noFill/>
          <a:ln>
            <a:noFill/>
          </a:ln>
        </p:spPr>
        <p:txBody>
          <a:bodyPr spcFirstLastPara="1" wrap="square" lIns="91425" tIns="45700" rIns="91425" bIns="45700" anchor="t" anchorCtr="0">
            <a:normAutofit fontScale="55000" lnSpcReduction="20000"/>
          </a:bodyPr>
          <a:lstStyle/>
          <a:p>
            <a:pPr marL="457200" lvl="0" indent="-383032" algn="l" rtl="0">
              <a:lnSpc>
                <a:spcPct val="100000"/>
              </a:lnSpc>
              <a:spcBef>
                <a:spcPts val="640"/>
              </a:spcBef>
              <a:spcAft>
                <a:spcPts val="0"/>
              </a:spcAft>
              <a:buSzPct val="160000"/>
              <a:buFont typeface="Arial"/>
              <a:buChar char="•"/>
            </a:pPr>
            <a:r>
              <a:rPr lang="en-US" b="0" i="0" dirty="0">
                <a:solidFill>
                  <a:srgbClr val="111111"/>
                </a:solidFill>
                <a:highlight>
                  <a:srgbClr val="FFFFFF"/>
                </a:highlight>
                <a:latin typeface="Times New Roman"/>
                <a:ea typeface="Times New Roman"/>
                <a:cs typeface="Times New Roman"/>
                <a:sym typeface="Times New Roman"/>
              </a:rPr>
              <a:t>APIs enable users to programmatically access information about their devices and make decisions based on that data.</a:t>
            </a:r>
            <a:endParaRPr dirty="0"/>
          </a:p>
          <a:p>
            <a:pPr marL="457200" lvl="0" indent="-383032" algn="l" rtl="0">
              <a:lnSpc>
                <a:spcPct val="100000"/>
              </a:lnSpc>
              <a:spcBef>
                <a:spcPts val="640"/>
              </a:spcBef>
              <a:spcAft>
                <a:spcPts val="0"/>
              </a:spcAft>
              <a:buSzPct val="160000"/>
              <a:buFont typeface="Arial"/>
              <a:buChar char="•"/>
            </a:pPr>
            <a:r>
              <a:rPr lang="en-US" b="0" i="0" dirty="0">
                <a:solidFill>
                  <a:srgbClr val="111111"/>
                </a:solidFill>
                <a:highlight>
                  <a:srgbClr val="FFFFFF"/>
                </a:highlight>
                <a:latin typeface="Times New Roman"/>
                <a:ea typeface="Times New Roman"/>
                <a:cs typeface="Times New Roman"/>
                <a:sym typeface="Times New Roman"/>
              </a:rPr>
              <a:t>Examples of API use in IoT:</a:t>
            </a:r>
            <a:endParaRPr dirty="0"/>
          </a:p>
          <a:p>
            <a:pPr marL="914400" lvl="1" indent="-363728" algn="l" rtl="0">
              <a:lnSpc>
                <a:spcPct val="100000"/>
              </a:lnSpc>
              <a:spcBef>
                <a:spcPts val="560"/>
              </a:spcBef>
              <a:spcAft>
                <a:spcPts val="0"/>
              </a:spcAft>
              <a:buSzPct val="160000"/>
              <a:buChar char="–"/>
            </a:pPr>
            <a:r>
              <a:rPr lang="en-US" b="0" i="0" dirty="0">
                <a:solidFill>
                  <a:srgbClr val="111111"/>
                </a:solidFill>
                <a:highlight>
                  <a:srgbClr val="FFFFFF"/>
                </a:highlight>
                <a:latin typeface="Times New Roman"/>
                <a:ea typeface="Times New Roman"/>
                <a:cs typeface="Times New Roman"/>
                <a:sym typeface="Times New Roman"/>
              </a:rPr>
              <a:t>Fleet Management: Activating devices, billing, and reporting are all done via APIs.</a:t>
            </a:r>
            <a:endParaRPr dirty="0"/>
          </a:p>
          <a:p>
            <a:pPr marL="914400" lvl="1" indent="-363728" algn="l" rtl="0">
              <a:lnSpc>
                <a:spcPct val="100000"/>
              </a:lnSpc>
              <a:spcBef>
                <a:spcPts val="560"/>
              </a:spcBef>
              <a:spcAft>
                <a:spcPts val="0"/>
              </a:spcAft>
              <a:buSzPct val="160000"/>
              <a:buChar char="–"/>
            </a:pPr>
            <a:r>
              <a:rPr lang="en-US" b="0" i="0" dirty="0">
                <a:solidFill>
                  <a:srgbClr val="111111"/>
                </a:solidFill>
                <a:highlight>
                  <a:srgbClr val="FFFFFF"/>
                </a:highlight>
                <a:latin typeface="Times New Roman"/>
                <a:ea typeface="Times New Roman"/>
                <a:cs typeface="Times New Roman"/>
                <a:sym typeface="Times New Roman"/>
              </a:rPr>
              <a:t>Fraud Prevention: Users can create alerts if a device is moved or if a SIM card is stolen.</a:t>
            </a:r>
            <a:endParaRPr dirty="0"/>
          </a:p>
          <a:p>
            <a:pPr marL="914400" lvl="1" indent="-363728" algn="l" rtl="0">
              <a:lnSpc>
                <a:spcPct val="100000"/>
              </a:lnSpc>
              <a:spcBef>
                <a:spcPts val="560"/>
              </a:spcBef>
              <a:spcAft>
                <a:spcPts val="0"/>
              </a:spcAft>
              <a:buSzPct val="160000"/>
              <a:buChar char="–"/>
            </a:pPr>
            <a:r>
              <a:rPr lang="en-US" b="0" i="0" dirty="0">
                <a:solidFill>
                  <a:srgbClr val="111111"/>
                </a:solidFill>
                <a:highlight>
                  <a:srgbClr val="FFFFFF"/>
                </a:highlight>
                <a:latin typeface="Times New Roman"/>
                <a:ea typeface="Times New Roman"/>
                <a:cs typeface="Times New Roman"/>
                <a:sym typeface="Times New Roman"/>
              </a:rPr>
              <a:t>Custom Applications: Developers leverage APIs to integrate IoT data into their own tools or applications.</a:t>
            </a:r>
            <a:endParaRPr dirty="0"/>
          </a:p>
        </p:txBody>
      </p:sp>
      <p:pic>
        <p:nvPicPr>
          <p:cNvPr id="278" name="Google Shape;278;p110"/>
          <p:cNvPicPr preferRelativeResize="0"/>
          <p:nvPr/>
        </p:nvPicPr>
        <p:blipFill rotWithShape="1">
          <a:blip r:embed="rId6">
            <a:alphaModFix/>
          </a:blip>
          <a:srcRect l="6558" t="13278" r="9180" b="7150"/>
          <a:stretch/>
        </p:blipFill>
        <p:spPr>
          <a:xfrm>
            <a:off x="-1" y="131509"/>
            <a:ext cx="1524000" cy="53628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12"/>
          <p:cNvSpPr txBox="1">
            <a:spLocks noGrp="1"/>
          </p:cNvSpPr>
          <p:nvPr>
            <p:ph type="title"/>
          </p:nvPr>
        </p:nvSpPr>
        <p:spPr>
          <a:xfrm>
            <a:off x="1237293" y="17264"/>
            <a:ext cx="647700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IoT Challenges</a:t>
            </a:r>
            <a:endParaRPr/>
          </a:p>
        </p:txBody>
      </p:sp>
      <p:sp>
        <p:nvSpPr>
          <p:cNvPr id="284" name="Google Shape;284;p112"/>
          <p:cNvSpPr txBox="1">
            <a:spLocks noGrp="1"/>
          </p:cNvSpPr>
          <p:nvPr>
            <p:ph type="body" idx="4294967295"/>
          </p:nvPr>
        </p:nvSpPr>
        <p:spPr>
          <a:xfrm>
            <a:off x="226650" y="709103"/>
            <a:ext cx="8917500" cy="3889200"/>
          </a:xfrm>
          <a:prstGeom prst="rect">
            <a:avLst/>
          </a:prstGeom>
          <a:noFill/>
          <a:ln>
            <a:noFill/>
          </a:ln>
        </p:spPr>
        <p:txBody>
          <a:bodyPr spcFirstLastPara="1" wrap="square" lIns="91425" tIns="45700" rIns="91425" bIns="45700" anchor="t" anchorCtr="0">
            <a:spAutoFit/>
          </a:bodyPr>
          <a:lstStyle/>
          <a:p>
            <a:pPr marL="457200" lvl="0" indent="-431800" algn="l" rtl="0">
              <a:lnSpc>
                <a:spcPct val="100000"/>
              </a:lnSpc>
              <a:spcBef>
                <a:spcPts val="640"/>
              </a:spcBef>
              <a:spcAft>
                <a:spcPts val="0"/>
              </a:spcAft>
              <a:buSzPts val="3200"/>
              <a:buFont typeface="Times New Roman"/>
              <a:buAutoNum type="arabicPeriod"/>
            </a:pPr>
            <a:r>
              <a:rPr lang="en-US" sz="1800" b="1" dirty="0">
                <a:solidFill>
                  <a:srgbClr val="111111"/>
                </a:solidFill>
                <a:highlight>
                  <a:srgbClr val="FFFFFF"/>
                </a:highlight>
                <a:latin typeface="Times New Roman"/>
                <a:ea typeface="Times New Roman"/>
                <a:cs typeface="Times New Roman"/>
                <a:sym typeface="Times New Roman"/>
              </a:rPr>
              <a:t>I</a:t>
            </a:r>
            <a:r>
              <a:rPr lang="en-US" sz="900" b="1" dirty="0">
                <a:solidFill>
                  <a:srgbClr val="111111"/>
                </a:solidFill>
                <a:highlight>
                  <a:srgbClr val="FFFFFF"/>
                </a:highlight>
                <a:latin typeface="Times New Roman"/>
                <a:ea typeface="Times New Roman"/>
                <a:cs typeface="Times New Roman"/>
                <a:sym typeface="Times New Roman"/>
              </a:rPr>
              <a:t>oT Security</a:t>
            </a:r>
            <a:r>
              <a:rPr lang="en-US" sz="900" dirty="0">
                <a:solidFill>
                  <a:srgbClr val="111111"/>
                </a:solidFill>
                <a:highlight>
                  <a:srgbClr val="FFFFFF"/>
                </a:highlight>
                <a:latin typeface="Times New Roman"/>
                <a:ea typeface="Times New Roman"/>
                <a:cs typeface="Times New Roman"/>
                <a:sym typeface="Times New Roman"/>
              </a:rPr>
              <a:t>:</a:t>
            </a:r>
            <a:endParaRPr sz="2300" dirty="0"/>
          </a:p>
          <a:p>
            <a:pPr marL="557213" lvl="1" indent="-169862" algn="l" rtl="0">
              <a:lnSpc>
                <a:spcPct val="100000"/>
              </a:lnSpc>
              <a:spcBef>
                <a:spcPts val="560"/>
              </a:spcBef>
              <a:spcAft>
                <a:spcPts val="0"/>
              </a:spcAft>
              <a:buSzPts val="2100"/>
              <a:buFont typeface="Times New Roman"/>
              <a:buAutoNum type="arabicPeriod"/>
            </a:pPr>
            <a:r>
              <a:rPr lang="en-US" sz="1100" dirty="0">
                <a:solidFill>
                  <a:srgbClr val="111111"/>
                </a:solidFill>
                <a:highlight>
                  <a:srgbClr val="FFFFFF"/>
                </a:highlight>
                <a:latin typeface="Times New Roman"/>
                <a:ea typeface="Times New Roman"/>
                <a:cs typeface="Times New Roman"/>
                <a:sym typeface="Times New Roman"/>
              </a:rPr>
              <a:t>Connecting numerous devices to the internet introduces security risks. Each connected device becomes a potential entry point for hackers.</a:t>
            </a:r>
            <a:endParaRPr sz="2100" dirty="0"/>
          </a:p>
          <a:p>
            <a:pPr marL="557213" lvl="1" indent="-169862" algn="l" rtl="0">
              <a:lnSpc>
                <a:spcPct val="100000"/>
              </a:lnSpc>
              <a:spcBef>
                <a:spcPts val="560"/>
              </a:spcBef>
              <a:spcAft>
                <a:spcPts val="0"/>
              </a:spcAft>
              <a:buSzPts val="2100"/>
              <a:buFont typeface="Times New Roman"/>
              <a:buAutoNum type="arabicPeriod"/>
            </a:pPr>
            <a:r>
              <a:rPr lang="en-US" sz="1100" dirty="0">
                <a:solidFill>
                  <a:srgbClr val="111111"/>
                </a:solidFill>
                <a:highlight>
                  <a:srgbClr val="FFFFFF"/>
                </a:highlight>
                <a:latin typeface="Times New Roman"/>
                <a:ea typeface="Times New Roman"/>
                <a:cs typeface="Times New Roman"/>
                <a:sym typeface="Times New Roman"/>
              </a:rPr>
              <a:t>Challenges include managing device updates, securing communication (especially over unsecured Wi-Fi networks), and detecting vulnerabilities.</a:t>
            </a:r>
            <a:endParaRPr sz="2100" dirty="0"/>
          </a:p>
          <a:p>
            <a:pPr marL="457200" lvl="0" indent="-387350" algn="l" rtl="0">
              <a:lnSpc>
                <a:spcPct val="100000"/>
              </a:lnSpc>
              <a:spcBef>
                <a:spcPts val="640"/>
              </a:spcBef>
              <a:spcAft>
                <a:spcPts val="0"/>
              </a:spcAft>
              <a:buSzPts val="2500"/>
              <a:buFont typeface="Times New Roman"/>
              <a:buAutoNum type="arabicPeriod"/>
            </a:pPr>
            <a:r>
              <a:rPr lang="en-US" sz="1100" b="1" dirty="0">
                <a:solidFill>
                  <a:srgbClr val="111111"/>
                </a:solidFill>
                <a:highlight>
                  <a:srgbClr val="FFFFFF"/>
                </a:highlight>
                <a:latin typeface="Times New Roman"/>
                <a:ea typeface="Times New Roman"/>
                <a:cs typeface="Times New Roman"/>
                <a:sym typeface="Times New Roman"/>
              </a:rPr>
              <a:t>Device Compatibility</a:t>
            </a:r>
            <a:r>
              <a:rPr lang="en-US" sz="1100" dirty="0">
                <a:solidFill>
                  <a:srgbClr val="111111"/>
                </a:solidFill>
                <a:highlight>
                  <a:srgbClr val="FFFFFF"/>
                </a:highlight>
                <a:latin typeface="Times New Roman"/>
                <a:ea typeface="Times New Roman"/>
                <a:cs typeface="Times New Roman"/>
                <a:sym typeface="Times New Roman"/>
              </a:rPr>
              <a:t>:</a:t>
            </a:r>
            <a:endParaRPr sz="2500" dirty="0"/>
          </a:p>
          <a:p>
            <a:pPr marL="557213" lvl="1" indent="-169862" algn="l" rtl="0">
              <a:lnSpc>
                <a:spcPct val="100000"/>
              </a:lnSpc>
              <a:spcBef>
                <a:spcPts val="560"/>
              </a:spcBef>
              <a:spcAft>
                <a:spcPts val="0"/>
              </a:spcAft>
              <a:buSzPts val="2100"/>
              <a:buFont typeface="Times New Roman"/>
              <a:buAutoNum type="arabicPeriod"/>
            </a:pPr>
            <a:r>
              <a:rPr lang="en-US" sz="1100" dirty="0">
                <a:solidFill>
                  <a:srgbClr val="111111"/>
                </a:solidFill>
                <a:highlight>
                  <a:srgbClr val="FFFFFF"/>
                </a:highlight>
                <a:latin typeface="Times New Roman"/>
                <a:ea typeface="Times New Roman"/>
                <a:cs typeface="Times New Roman"/>
                <a:sym typeface="Times New Roman"/>
              </a:rPr>
              <a:t>IoT ecosystems involve diverse devices from various manufacturers. Ensuring seamless compatibility between them can be challenging.</a:t>
            </a:r>
            <a:endParaRPr sz="2100" dirty="0"/>
          </a:p>
          <a:p>
            <a:pPr marL="557213" lvl="1" indent="-169862" algn="l" rtl="0">
              <a:lnSpc>
                <a:spcPct val="100000"/>
              </a:lnSpc>
              <a:spcBef>
                <a:spcPts val="560"/>
              </a:spcBef>
              <a:spcAft>
                <a:spcPts val="0"/>
              </a:spcAft>
              <a:buSzPts val="2100"/>
              <a:buFont typeface="Times New Roman"/>
              <a:buAutoNum type="arabicPeriod"/>
            </a:pPr>
            <a:r>
              <a:rPr lang="en-US" sz="1100" dirty="0">
                <a:solidFill>
                  <a:srgbClr val="111111"/>
                </a:solidFill>
                <a:highlight>
                  <a:srgbClr val="FFFFFF"/>
                </a:highlight>
                <a:latin typeface="Times New Roman"/>
                <a:ea typeface="Times New Roman"/>
                <a:cs typeface="Times New Roman"/>
                <a:sym typeface="Times New Roman"/>
              </a:rPr>
              <a:t>Interoperability standards are crucial to enable devices to work together effectively.</a:t>
            </a:r>
            <a:endParaRPr sz="2100" dirty="0"/>
          </a:p>
          <a:p>
            <a:pPr marL="457200" lvl="0" indent="-387350" algn="l" rtl="0">
              <a:lnSpc>
                <a:spcPct val="100000"/>
              </a:lnSpc>
              <a:spcBef>
                <a:spcPts val="640"/>
              </a:spcBef>
              <a:spcAft>
                <a:spcPts val="0"/>
              </a:spcAft>
              <a:buSzPts val="2500"/>
              <a:buFont typeface="Times New Roman"/>
              <a:buAutoNum type="arabicPeriod"/>
            </a:pPr>
            <a:r>
              <a:rPr lang="en-US" sz="1100" b="1" dirty="0">
                <a:solidFill>
                  <a:srgbClr val="111111"/>
                </a:solidFill>
                <a:highlight>
                  <a:srgbClr val="FFFFFF"/>
                </a:highlight>
                <a:latin typeface="Times New Roman"/>
                <a:ea typeface="Times New Roman"/>
                <a:cs typeface="Times New Roman"/>
                <a:sym typeface="Times New Roman"/>
              </a:rPr>
              <a:t>Bandwidth Constraints</a:t>
            </a:r>
            <a:r>
              <a:rPr lang="en-US" sz="1100" dirty="0">
                <a:solidFill>
                  <a:srgbClr val="111111"/>
                </a:solidFill>
                <a:highlight>
                  <a:srgbClr val="FFFFFF"/>
                </a:highlight>
                <a:latin typeface="Times New Roman"/>
                <a:ea typeface="Times New Roman"/>
                <a:cs typeface="Times New Roman"/>
                <a:sym typeface="Times New Roman"/>
              </a:rPr>
              <a:t>:</a:t>
            </a:r>
            <a:endParaRPr sz="2500" dirty="0"/>
          </a:p>
          <a:p>
            <a:pPr marL="557213" lvl="1" indent="-169862" algn="l" rtl="0">
              <a:lnSpc>
                <a:spcPct val="100000"/>
              </a:lnSpc>
              <a:spcBef>
                <a:spcPts val="560"/>
              </a:spcBef>
              <a:spcAft>
                <a:spcPts val="0"/>
              </a:spcAft>
              <a:buSzPts val="2100"/>
              <a:buFont typeface="Times New Roman"/>
              <a:buAutoNum type="arabicPeriod"/>
            </a:pPr>
            <a:r>
              <a:rPr lang="en-US" sz="1100" dirty="0">
                <a:solidFill>
                  <a:srgbClr val="111111"/>
                </a:solidFill>
                <a:highlight>
                  <a:srgbClr val="FFFFFF"/>
                </a:highlight>
                <a:latin typeface="Times New Roman"/>
                <a:ea typeface="Times New Roman"/>
                <a:cs typeface="Times New Roman"/>
                <a:sym typeface="Times New Roman"/>
              </a:rPr>
              <a:t>As the number of connected devices grows, network bandwidth becomes a limitation.</a:t>
            </a:r>
            <a:endParaRPr sz="2100" dirty="0"/>
          </a:p>
          <a:p>
            <a:pPr marL="557213" lvl="1" indent="-169862" algn="l" rtl="0">
              <a:lnSpc>
                <a:spcPct val="100000"/>
              </a:lnSpc>
              <a:spcBef>
                <a:spcPts val="560"/>
              </a:spcBef>
              <a:spcAft>
                <a:spcPts val="0"/>
              </a:spcAft>
              <a:buSzPts val="2100"/>
              <a:buFont typeface="Times New Roman"/>
              <a:buAutoNum type="arabicPeriod"/>
            </a:pPr>
            <a:r>
              <a:rPr lang="en-US" sz="1100" dirty="0">
                <a:solidFill>
                  <a:srgbClr val="111111"/>
                </a:solidFill>
                <a:highlight>
                  <a:srgbClr val="FFFFFF"/>
                </a:highlight>
                <a:latin typeface="Times New Roman"/>
                <a:ea typeface="Times New Roman"/>
                <a:cs typeface="Times New Roman"/>
                <a:sym typeface="Times New Roman"/>
              </a:rPr>
              <a:t>Efficient data transmission and load balancing are necessary to prevent congestion.</a:t>
            </a:r>
            <a:endParaRPr sz="2100" dirty="0"/>
          </a:p>
        </p:txBody>
      </p:sp>
      <p:pic>
        <p:nvPicPr>
          <p:cNvPr id="285" name="Google Shape;285;p112"/>
          <p:cNvPicPr preferRelativeResize="0"/>
          <p:nvPr/>
        </p:nvPicPr>
        <p:blipFill rotWithShape="1">
          <a:blip r:embed="rId3">
            <a:alphaModFix/>
          </a:blip>
          <a:srcRect l="6558" t="13278" r="9180" b="7150"/>
          <a:stretch/>
        </p:blipFill>
        <p:spPr>
          <a:xfrm>
            <a:off x="226646" y="172829"/>
            <a:ext cx="1524000" cy="5362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113"/>
          <p:cNvPicPr preferRelativeResize="0"/>
          <p:nvPr/>
        </p:nvPicPr>
        <p:blipFill rotWithShape="1">
          <a:blip r:embed="rId3">
            <a:alphaModFix/>
          </a:blip>
          <a:srcRect b="5941"/>
          <a:stretch/>
        </p:blipFill>
        <p:spPr>
          <a:xfrm>
            <a:off x="0" y="637082"/>
            <a:ext cx="9144000" cy="4506418"/>
          </a:xfrm>
          <a:prstGeom prst="rect">
            <a:avLst/>
          </a:prstGeom>
          <a:noFill/>
          <a:ln>
            <a:noFill/>
          </a:ln>
        </p:spPr>
      </p:pic>
      <p:pic>
        <p:nvPicPr>
          <p:cNvPr id="291" name="Google Shape;291;p113"/>
          <p:cNvPicPr preferRelativeResize="0"/>
          <p:nvPr/>
        </p:nvPicPr>
        <p:blipFill rotWithShape="1">
          <a:blip r:embed="rId4">
            <a:alphaModFix/>
          </a:blip>
          <a:srcRect l="6558" t="13278" r="9180" b="7150"/>
          <a:stretch/>
        </p:blipFill>
        <p:spPr>
          <a:xfrm>
            <a:off x="226646" y="172829"/>
            <a:ext cx="1524000" cy="5362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14"/>
          <p:cNvSpPr txBox="1">
            <a:spLocks noGrp="1"/>
          </p:cNvSpPr>
          <p:nvPr>
            <p:ph type="body" idx="4294967295"/>
          </p:nvPr>
        </p:nvSpPr>
        <p:spPr>
          <a:xfrm>
            <a:off x="1143000" y="714375"/>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dirty="0">
                <a:solidFill>
                  <a:schemeClr val="dk1"/>
                </a:solidFill>
              </a:rPr>
              <a:t>	</a:t>
            </a:r>
            <a:r>
              <a:rPr lang="en-US" sz="2550" b="1" dirty="0">
                <a:solidFill>
                  <a:schemeClr val="dk1"/>
                </a:solidFill>
              </a:rPr>
              <a:t>	IoT Challenges</a:t>
            </a:r>
            <a:r>
              <a:rPr lang="en-US" sz="2550" dirty="0">
                <a:solidFill>
                  <a:schemeClr val="dk1"/>
                </a:solidFill>
              </a:rPr>
              <a:t>	</a:t>
            </a:r>
            <a:endParaRPr dirty="0"/>
          </a:p>
          <a:p>
            <a:pPr marL="0" lvl="0" indent="0" algn="just" rtl="0">
              <a:lnSpc>
                <a:spcPct val="100000"/>
              </a:lnSpc>
              <a:spcBef>
                <a:spcPts val="640"/>
              </a:spcBef>
              <a:spcAft>
                <a:spcPts val="0"/>
              </a:spcAft>
              <a:buSzPts val="3200"/>
              <a:buNone/>
            </a:pPr>
            <a:r>
              <a:rPr lang="en-US" sz="1800" b="1" dirty="0"/>
              <a:t>Security, privacy and data sharing issues</a:t>
            </a:r>
            <a:endParaRPr dirty="0"/>
          </a:p>
          <a:p>
            <a:pPr marL="457200" lvl="0" indent="-431800" algn="just" rtl="0">
              <a:lnSpc>
                <a:spcPct val="100000"/>
              </a:lnSpc>
              <a:spcBef>
                <a:spcPts val="640"/>
              </a:spcBef>
              <a:spcAft>
                <a:spcPts val="0"/>
              </a:spcAft>
              <a:buSzPts val="3200"/>
              <a:buChar char="•"/>
            </a:pPr>
            <a:r>
              <a:rPr lang="en-US" sz="1800" dirty="0"/>
              <a:t>Because IoT devices are closely connected, all a hacker has to do is exploit one vulnerability to manipulate all the data, rendering it unusable. And manufacturers that don't update their devices regularly -- or at all -- leave them vulnerable to cybercriminals.</a:t>
            </a:r>
            <a:endParaRPr dirty="0"/>
          </a:p>
          <a:p>
            <a:pPr marL="457200" lvl="0" indent="-431800" algn="just" rtl="0">
              <a:lnSpc>
                <a:spcPct val="100000"/>
              </a:lnSpc>
              <a:spcBef>
                <a:spcPts val="640"/>
              </a:spcBef>
              <a:spcAft>
                <a:spcPts val="0"/>
              </a:spcAft>
              <a:buSzPts val="3200"/>
              <a:buChar char="•"/>
            </a:pPr>
            <a:r>
              <a:rPr lang="en-US" sz="1800" dirty="0"/>
              <a:t>However, hackers aren't the only threat to the internet of things; privacy is another major concern for IoT users. For instance, companies that make and distribute consumer IoT devices could use those devices to obtain and sell users' personal data.</a:t>
            </a:r>
            <a:endParaRPr dirty="0"/>
          </a:p>
          <a:p>
            <a:pPr marL="457200" lvl="0" indent="-228600" algn="just" rtl="0">
              <a:lnSpc>
                <a:spcPct val="100000"/>
              </a:lnSpc>
              <a:spcBef>
                <a:spcPts val="640"/>
              </a:spcBef>
              <a:spcAft>
                <a:spcPts val="0"/>
              </a:spcAft>
              <a:buSzPts val="3200"/>
              <a:buNone/>
            </a:pPr>
            <a:endParaRPr sz="1800" dirty="0"/>
          </a:p>
          <a:p>
            <a:pPr marL="457200" lvl="0" indent="-228600" algn="just" rtl="0">
              <a:lnSpc>
                <a:spcPct val="100000"/>
              </a:lnSpc>
              <a:spcBef>
                <a:spcPts val="640"/>
              </a:spcBef>
              <a:spcAft>
                <a:spcPts val="0"/>
              </a:spcAft>
              <a:buSzPts val="3200"/>
              <a:buNone/>
            </a:pPr>
            <a:endParaRPr sz="1800" dirty="0"/>
          </a:p>
          <a:p>
            <a:pPr marL="457200" lvl="0" indent="-228600" algn="just" rtl="0">
              <a:lnSpc>
                <a:spcPct val="100000"/>
              </a:lnSpc>
              <a:spcBef>
                <a:spcPts val="640"/>
              </a:spcBef>
              <a:spcAft>
                <a:spcPts val="0"/>
              </a:spcAft>
              <a:buSzPts val="3200"/>
              <a:buNone/>
            </a:pPr>
            <a:endParaRPr sz="1800" dirty="0"/>
          </a:p>
        </p:txBody>
      </p:sp>
      <p:pic>
        <p:nvPicPr>
          <p:cNvPr id="297" name="Google Shape;297;p114"/>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16"/>
          <p:cNvSpPr txBox="1">
            <a:spLocks noGrp="1"/>
          </p:cNvSpPr>
          <p:nvPr>
            <p:ph type="body" idx="4294967295"/>
          </p:nvPr>
        </p:nvSpPr>
        <p:spPr>
          <a:xfrm>
            <a:off x="1143000" y="714375"/>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	IoT Challenges</a:t>
            </a:r>
            <a:r>
              <a:rPr lang="en-US" sz="2550">
                <a:solidFill>
                  <a:schemeClr val="dk1"/>
                </a:solidFill>
              </a:rPr>
              <a:t>	</a:t>
            </a:r>
            <a:endParaRPr/>
          </a:p>
          <a:p>
            <a:pPr marL="0" lvl="0" indent="0" algn="just" rtl="0">
              <a:lnSpc>
                <a:spcPct val="100000"/>
              </a:lnSpc>
              <a:spcBef>
                <a:spcPts val="640"/>
              </a:spcBef>
              <a:spcAft>
                <a:spcPts val="0"/>
              </a:spcAft>
              <a:buSzPts val="3200"/>
              <a:buNone/>
            </a:pPr>
            <a:r>
              <a:rPr lang="en-US" sz="1800" b="1"/>
              <a:t>Interoperability</a:t>
            </a:r>
            <a:endParaRPr/>
          </a:p>
          <a:p>
            <a:pPr marL="0" lvl="0" indent="0" algn="just" rtl="0">
              <a:lnSpc>
                <a:spcPct val="100000"/>
              </a:lnSpc>
              <a:spcBef>
                <a:spcPts val="640"/>
              </a:spcBef>
              <a:spcAft>
                <a:spcPts val="0"/>
              </a:spcAft>
              <a:buSzPts val="3200"/>
              <a:buNone/>
            </a:pPr>
            <a:r>
              <a:rPr lang="en-US" sz="1800"/>
              <a:t>Interoperability refers to the ability of different systems, devices, or components to work together seamlessly and exchange data effectively.</a:t>
            </a:r>
            <a:endParaRPr/>
          </a:p>
          <a:p>
            <a:pPr marL="0" lvl="0" indent="0" algn="just" rtl="0">
              <a:lnSpc>
                <a:spcPct val="100000"/>
              </a:lnSpc>
              <a:spcBef>
                <a:spcPts val="640"/>
              </a:spcBef>
              <a:spcAft>
                <a:spcPts val="0"/>
              </a:spcAft>
              <a:buSzPts val="3200"/>
              <a:buNone/>
            </a:pPr>
            <a:r>
              <a:rPr lang="en-US" sz="1800"/>
              <a:t>Because IoT encompasses a wide array of devices, sensors, and platforms from various manufacturers and platform providers. Ensuring these devices can communicate and work together seamlessly is a significant challenge and can be costly for device certification. Interoperability standards such as MQTT and CoAP help, but organizations must still plan for integration, compatibility testing, and potential vendor lock-in.</a:t>
            </a:r>
            <a:endParaRPr sz="1800"/>
          </a:p>
          <a:p>
            <a:pPr marL="457200" lvl="0" indent="-228600" algn="just" rtl="0">
              <a:lnSpc>
                <a:spcPct val="100000"/>
              </a:lnSpc>
              <a:spcBef>
                <a:spcPts val="640"/>
              </a:spcBef>
              <a:spcAft>
                <a:spcPts val="0"/>
              </a:spcAft>
              <a:buSzPts val="3200"/>
              <a:buNone/>
            </a:pPr>
            <a:endParaRPr sz="1800"/>
          </a:p>
          <a:p>
            <a:pPr marL="457200" lvl="0" indent="-228600" algn="just" rtl="0">
              <a:lnSpc>
                <a:spcPct val="100000"/>
              </a:lnSpc>
              <a:spcBef>
                <a:spcPts val="640"/>
              </a:spcBef>
              <a:spcAft>
                <a:spcPts val="0"/>
              </a:spcAft>
              <a:buSzPts val="3200"/>
              <a:buNone/>
            </a:pPr>
            <a:endParaRPr sz="1800"/>
          </a:p>
        </p:txBody>
      </p:sp>
      <p:pic>
        <p:nvPicPr>
          <p:cNvPr id="309" name="Google Shape;309;p116"/>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17"/>
          <p:cNvSpPr txBox="1">
            <a:spLocks noGrp="1"/>
          </p:cNvSpPr>
          <p:nvPr>
            <p:ph type="body" idx="4294967295"/>
          </p:nvPr>
        </p:nvSpPr>
        <p:spPr>
          <a:xfrm>
            <a:off x="735980" y="1063781"/>
            <a:ext cx="7672040" cy="3218288"/>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dirty="0">
                <a:solidFill>
                  <a:schemeClr val="dk1"/>
                </a:solidFill>
              </a:rPr>
              <a:t>	</a:t>
            </a:r>
            <a:r>
              <a:rPr lang="en-US" sz="2550" b="1" dirty="0">
                <a:solidFill>
                  <a:schemeClr val="dk1"/>
                </a:solidFill>
              </a:rPr>
              <a:t>	IoT Challenges</a:t>
            </a:r>
            <a:r>
              <a:rPr lang="en-US" sz="2550" dirty="0">
                <a:solidFill>
                  <a:schemeClr val="dk1"/>
                </a:solidFill>
              </a:rPr>
              <a:t>	</a:t>
            </a:r>
            <a:endParaRPr dirty="0"/>
          </a:p>
          <a:p>
            <a:pPr marL="0" lvl="0" indent="0" algn="just" rtl="0">
              <a:lnSpc>
                <a:spcPct val="100000"/>
              </a:lnSpc>
              <a:spcBef>
                <a:spcPts val="640"/>
              </a:spcBef>
              <a:spcAft>
                <a:spcPts val="0"/>
              </a:spcAft>
              <a:buSzPts val="3200"/>
              <a:buNone/>
            </a:pPr>
            <a:r>
              <a:rPr lang="en-US" sz="1800" b="1" dirty="0"/>
              <a:t>Scalability</a:t>
            </a:r>
            <a:endParaRPr dirty="0"/>
          </a:p>
          <a:p>
            <a:pPr marL="0" lvl="0" indent="0" algn="just" rtl="0">
              <a:lnSpc>
                <a:spcPct val="100000"/>
              </a:lnSpc>
              <a:spcBef>
                <a:spcPts val="640"/>
              </a:spcBef>
              <a:spcAft>
                <a:spcPts val="0"/>
              </a:spcAft>
              <a:buSzPts val="3200"/>
              <a:buNone/>
            </a:pPr>
            <a:r>
              <a:rPr lang="en-US" sz="1800" dirty="0"/>
              <a:t>Scalability refers to the ability of a system to handle increasing workloads or numbers of users without a significant decline in performance.</a:t>
            </a:r>
            <a:endParaRPr dirty="0"/>
          </a:p>
          <a:p>
            <a:pPr marL="0" lvl="0" indent="0" algn="just" rtl="0">
              <a:lnSpc>
                <a:spcPct val="100000"/>
              </a:lnSpc>
              <a:spcBef>
                <a:spcPts val="640"/>
              </a:spcBef>
              <a:spcAft>
                <a:spcPts val="0"/>
              </a:spcAft>
              <a:buSzPts val="3200"/>
              <a:buNone/>
            </a:pPr>
            <a:r>
              <a:rPr lang="en-US" sz="1800" dirty="0"/>
              <a:t>IoT deployments are typically expected to scale from a handful of devices to thousands or even millions. Verifying the infrastructure can handle this scalability without compromising performance is a significant challenge. Issues such as data overload, network congestion, and efficient data processing and storage solutions need to be addressed early in the deployment process.</a:t>
            </a:r>
            <a:endParaRPr sz="1800" dirty="0"/>
          </a:p>
          <a:p>
            <a:pPr marL="457200" lvl="0" indent="-228600" algn="just" rtl="0">
              <a:lnSpc>
                <a:spcPct val="100000"/>
              </a:lnSpc>
              <a:spcBef>
                <a:spcPts val="640"/>
              </a:spcBef>
              <a:spcAft>
                <a:spcPts val="0"/>
              </a:spcAft>
              <a:buSzPts val="3200"/>
              <a:buNone/>
            </a:pPr>
            <a:endParaRPr sz="1800" dirty="0"/>
          </a:p>
          <a:p>
            <a:pPr marL="457200" lvl="0" indent="-228600" algn="just" rtl="0">
              <a:lnSpc>
                <a:spcPct val="100000"/>
              </a:lnSpc>
              <a:spcBef>
                <a:spcPts val="640"/>
              </a:spcBef>
              <a:spcAft>
                <a:spcPts val="0"/>
              </a:spcAft>
              <a:buSzPts val="3200"/>
              <a:buNone/>
            </a:pPr>
            <a:endParaRPr sz="1800" dirty="0"/>
          </a:p>
        </p:txBody>
      </p:sp>
      <p:pic>
        <p:nvPicPr>
          <p:cNvPr id="315" name="Google Shape;315;p117"/>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18"/>
          <p:cNvSpPr txBox="1">
            <a:spLocks noGrp="1"/>
          </p:cNvSpPr>
          <p:nvPr>
            <p:ph type="body" idx="4294967295"/>
          </p:nvPr>
        </p:nvSpPr>
        <p:spPr>
          <a:xfrm>
            <a:off x="1143000" y="714375"/>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	IoT Challenges</a:t>
            </a:r>
            <a:r>
              <a:rPr lang="en-US" sz="2550">
                <a:solidFill>
                  <a:schemeClr val="dk1"/>
                </a:solidFill>
              </a:rPr>
              <a:t>	</a:t>
            </a:r>
            <a:endParaRPr/>
          </a:p>
          <a:p>
            <a:pPr marL="0" lvl="0" indent="0" algn="just" rtl="0">
              <a:lnSpc>
                <a:spcPct val="100000"/>
              </a:lnSpc>
              <a:spcBef>
                <a:spcPts val="640"/>
              </a:spcBef>
              <a:spcAft>
                <a:spcPts val="0"/>
              </a:spcAft>
              <a:buSzPts val="3200"/>
              <a:buNone/>
            </a:pPr>
            <a:r>
              <a:rPr lang="en-US" sz="1800" b="1"/>
              <a:t>Reliability</a:t>
            </a:r>
            <a:endParaRPr/>
          </a:p>
          <a:p>
            <a:pPr marL="0" lvl="0" indent="0" algn="just" rtl="0">
              <a:lnSpc>
                <a:spcPct val="100000"/>
              </a:lnSpc>
              <a:spcBef>
                <a:spcPts val="640"/>
              </a:spcBef>
              <a:spcAft>
                <a:spcPts val="0"/>
              </a:spcAft>
              <a:buSzPts val="3200"/>
              <a:buNone/>
            </a:pPr>
            <a:r>
              <a:rPr lang="en-US" sz="1800"/>
              <a:t>Reliability refers to the ability of a system to perform its intended function consistently and without failure over time.</a:t>
            </a:r>
            <a:endParaRPr/>
          </a:p>
          <a:p>
            <a:pPr marL="0" lvl="0" indent="0" algn="just" rtl="0">
              <a:lnSpc>
                <a:spcPct val="100000"/>
              </a:lnSpc>
              <a:spcBef>
                <a:spcPts val="640"/>
              </a:spcBef>
              <a:spcAft>
                <a:spcPts val="0"/>
              </a:spcAft>
              <a:buSzPts val="3200"/>
              <a:buNone/>
            </a:pPr>
            <a:r>
              <a:rPr lang="en-US" sz="1800"/>
              <a:t>Ensuring 24/7 uptime, especially for IoT devices stationed in remote or challenging environments, presents unique challenges in IoT. Organizations must develop robust maintenance and remote monitoring strategies to address issues promptly and minimize downtime.</a:t>
            </a:r>
            <a:endParaRPr/>
          </a:p>
          <a:p>
            <a:pPr marL="0" lvl="0" indent="0" algn="just" rtl="0">
              <a:lnSpc>
                <a:spcPct val="100000"/>
              </a:lnSpc>
              <a:spcBef>
                <a:spcPts val="640"/>
              </a:spcBef>
              <a:spcAft>
                <a:spcPts val="0"/>
              </a:spcAft>
              <a:buSzPts val="3200"/>
              <a:buNone/>
            </a:pPr>
            <a:endParaRPr sz="1800"/>
          </a:p>
          <a:p>
            <a:pPr marL="0" lvl="0" indent="0" algn="just" rtl="0">
              <a:lnSpc>
                <a:spcPct val="100000"/>
              </a:lnSpc>
              <a:spcBef>
                <a:spcPts val="640"/>
              </a:spcBef>
              <a:spcAft>
                <a:spcPts val="0"/>
              </a:spcAft>
              <a:buSzPts val="3200"/>
              <a:buNone/>
            </a:pPr>
            <a:endParaRPr sz="1800"/>
          </a:p>
          <a:p>
            <a:pPr marL="457200" lvl="0" indent="-228600" algn="just" rtl="0">
              <a:lnSpc>
                <a:spcPct val="100000"/>
              </a:lnSpc>
              <a:spcBef>
                <a:spcPts val="640"/>
              </a:spcBef>
              <a:spcAft>
                <a:spcPts val="0"/>
              </a:spcAft>
              <a:buSzPts val="3200"/>
              <a:buNone/>
            </a:pPr>
            <a:endParaRPr sz="1800"/>
          </a:p>
          <a:p>
            <a:pPr marL="457200" lvl="0" indent="-228600" algn="just" rtl="0">
              <a:lnSpc>
                <a:spcPct val="100000"/>
              </a:lnSpc>
              <a:spcBef>
                <a:spcPts val="640"/>
              </a:spcBef>
              <a:spcAft>
                <a:spcPts val="0"/>
              </a:spcAft>
              <a:buSzPts val="3200"/>
              <a:buNone/>
            </a:pPr>
            <a:endParaRPr sz="1800"/>
          </a:p>
        </p:txBody>
      </p:sp>
      <p:pic>
        <p:nvPicPr>
          <p:cNvPr id="321" name="Google Shape;321;p118"/>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19"/>
          <p:cNvSpPr txBox="1">
            <a:spLocks noGrp="1"/>
          </p:cNvSpPr>
          <p:nvPr>
            <p:ph type="body" idx="4294967295"/>
          </p:nvPr>
        </p:nvSpPr>
        <p:spPr>
          <a:xfrm>
            <a:off x="1143000" y="714375"/>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dirty="0">
                <a:solidFill>
                  <a:schemeClr val="dk1"/>
                </a:solidFill>
              </a:rPr>
              <a:t>	</a:t>
            </a:r>
            <a:r>
              <a:rPr lang="en-US" sz="2550" b="1" dirty="0">
                <a:solidFill>
                  <a:schemeClr val="dk1"/>
                </a:solidFill>
              </a:rPr>
              <a:t>	IoT Challenges</a:t>
            </a:r>
            <a:r>
              <a:rPr lang="en-US" sz="2550" dirty="0">
                <a:solidFill>
                  <a:schemeClr val="dk1"/>
                </a:solidFill>
              </a:rPr>
              <a:t>	</a:t>
            </a:r>
            <a:endParaRPr dirty="0"/>
          </a:p>
          <a:p>
            <a:pPr marL="0" lvl="0" indent="0" algn="just" rtl="0">
              <a:lnSpc>
                <a:spcPct val="100000"/>
              </a:lnSpc>
              <a:spcBef>
                <a:spcPts val="640"/>
              </a:spcBef>
              <a:spcAft>
                <a:spcPts val="0"/>
              </a:spcAft>
              <a:buSzPts val="3200"/>
              <a:buNone/>
            </a:pPr>
            <a:r>
              <a:rPr lang="en-US" sz="1800" b="1" dirty="0"/>
              <a:t>Power Management</a:t>
            </a:r>
            <a:endParaRPr dirty="0"/>
          </a:p>
          <a:p>
            <a:pPr marL="0" lvl="0" indent="0" algn="just" rtl="0">
              <a:lnSpc>
                <a:spcPct val="100000"/>
              </a:lnSpc>
              <a:spcBef>
                <a:spcPts val="640"/>
              </a:spcBef>
              <a:spcAft>
                <a:spcPts val="0"/>
              </a:spcAft>
              <a:buSzPts val="3200"/>
              <a:buNone/>
            </a:pPr>
            <a:r>
              <a:rPr lang="en-US" sz="1800" dirty="0"/>
              <a:t>Battery powered and low-power IoT devices require effective power management to provide long-lasting operation and minimize maintenance needs. This challenge is even more significant in remote or inaccessible locations, where power conservation becomes essential for optimal device performance and reliability.</a:t>
            </a:r>
            <a:endParaRPr dirty="0"/>
          </a:p>
          <a:p>
            <a:pPr marL="0" lvl="0" indent="0" algn="just" rtl="0">
              <a:lnSpc>
                <a:spcPct val="100000"/>
              </a:lnSpc>
              <a:spcBef>
                <a:spcPts val="640"/>
              </a:spcBef>
              <a:spcAft>
                <a:spcPts val="0"/>
              </a:spcAft>
              <a:buSzPts val="3200"/>
              <a:buNone/>
            </a:pPr>
            <a:r>
              <a:rPr lang="en-US" sz="1800" b="1" dirty="0"/>
              <a:t>Cost Management</a:t>
            </a:r>
            <a:endParaRPr dirty="0"/>
          </a:p>
          <a:p>
            <a:pPr marL="0" lvl="0" indent="0" algn="just" rtl="0">
              <a:lnSpc>
                <a:spcPct val="100000"/>
              </a:lnSpc>
              <a:spcBef>
                <a:spcPts val="640"/>
              </a:spcBef>
              <a:spcAft>
                <a:spcPts val="0"/>
              </a:spcAft>
              <a:buSzPts val="3200"/>
              <a:buNone/>
            </a:pPr>
            <a:r>
              <a:rPr lang="en-US" sz="1800" dirty="0"/>
              <a:t>While IoT promises efficiency gains, the initial investment can be significant. Balancing the cost of deployment with the expected benefits requires careful planning and cost analysis. Organizations must consider hardware, software, connectivity, and ongoing operational expenses</a:t>
            </a:r>
            <a:endParaRPr dirty="0"/>
          </a:p>
          <a:p>
            <a:pPr marL="0" lvl="0" indent="0" algn="just" rtl="0">
              <a:lnSpc>
                <a:spcPct val="100000"/>
              </a:lnSpc>
              <a:spcBef>
                <a:spcPts val="640"/>
              </a:spcBef>
              <a:spcAft>
                <a:spcPts val="0"/>
              </a:spcAft>
              <a:buSzPts val="3200"/>
              <a:buNone/>
            </a:pPr>
            <a:endParaRPr sz="1800" dirty="0"/>
          </a:p>
        </p:txBody>
      </p:sp>
      <p:pic>
        <p:nvPicPr>
          <p:cNvPr id="327" name="Google Shape;327;p119"/>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629028942b_3_13"/>
          <p:cNvSpPr txBox="1">
            <a:spLocks noGrp="1"/>
          </p:cNvSpPr>
          <p:nvPr>
            <p:ph type="title"/>
          </p:nvPr>
        </p:nvSpPr>
        <p:spPr>
          <a:xfrm>
            <a:off x="1864272" y="0"/>
            <a:ext cx="452731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a:t>
            </a:r>
            <a:endParaRPr/>
          </a:p>
        </p:txBody>
      </p:sp>
      <p:sp>
        <p:nvSpPr>
          <p:cNvPr id="334" name="Google Shape;334;g2629028942b_3_13"/>
          <p:cNvSpPr txBox="1">
            <a:spLocks noGrp="1"/>
          </p:cNvSpPr>
          <p:nvPr>
            <p:ph type="body" idx="4294967295"/>
          </p:nvPr>
        </p:nvSpPr>
        <p:spPr>
          <a:xfrm>
            <a:off x="1196340" y="731520"/>
            <a:ext cx="6687762" cy="4201564"/>
          </a:xfrm>
          <a:prstGeom prst="rect">
            <a:avLst/>
          </a:prstGeom>
          <a:noFill/>
          <a:ln>
            <a:noFill/>
          </a:ln>
        </p:spPr>
        <p:txBody>
          <a:bodyPr spcFirstLastPara="1" wrap="square" lIns="91425" tIns="45700" rIns="91425" bIns="45700" anchor="t" anchorCtr="0">
            <a:noAutofit/>
          </a:bodyPr>
          <a:lstStyle/>
          <a:p>
            <a:pPr marL="457200" lvl="0" indent="-431800" algn="just" rtl="0">
              <a:lnSpc>
                <a:spcPct val="100000"/>
              </a:lnSpc>
              <a:spcBef>
                <a:spcPts val="640"/>
              </a:spcBef>
              <a:spcAft>
                <a:spcPts val="0"/>
              </a:spcAft>
              <a:buSzPts val="3200"/>
              <a:buChar char="•"/>
            </a:pPr>
            <a:r>
              <a:rPr lang="en-US" sz="2100" dirty="0"/>
              <a:t>The main goal of IoT is to enable communication between devices that are not traditional computers. </a:t>
            </a:r>
            <a:endParaRPr dirty="0"/>
          </a:p>
          <a:p>
            <a:pPr marL="457200" lvl="0" indent="-431800" algn="just" rtl="0">
              <a:lnSpc>
                <a:spcPct val="100000"/>
              </a:lnSpc>
              <a:spcBef>
                <a:spcPts val="640"/>
              </a:spcBef>
              <a:spcAft>
                <a:spcPts val="0"/>
              </a:spcAft>
              <a:buSzPts val="3200"/>
              <a:buChar char="•"/>
            </a:pPr>
            <a:r>
              <a:rPr lang="en-US" sz="2100" dirty="0"/>
              <a:t>To interact with gateways, programs, servers and cloud platforms, IoT devices need to have connections as it allows devices to transmit and receive data across a network.</a:t>
            </a:r>
            <a:endParaRPr dirty="0"/>
          </a:p>
          <a:p>
            <a:pPr marL="457200" lvl="0" indent="-431800" algn="just" rtl="0">
              <a:lnSpc>
                <a:spcPct val="100000"/>
              </a:lnSpc>
              <a:spcBef>
                <a:spcPts val="640"/>
              </a:spcBef>
              <a:spcAft>
                <a:spcPts val="0"/>
              </a:spcAft>
              <a:buSzPts val="3200"/>
              <a:buChar char="•"/>
            </a:pPr>
            <a:r>
              <a:rPr lang="en-US" sz="2100" dirty="0"/>
              <a:t>IoT allows these objects to send and receive data over a network. There are various protocols in IOT established to offer this communication.</a:t>
            </a:r>
            <a:endParaRPr sz="3300" dirty="0"/>
          </a:p>
        </p:txBody>
      </p:sp>
      <p:sp>
        <p:nvSpPr>
          <p:cNvPr id="335" name="Google Shape;335;g2629028942b_3_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pic>
        <p:nvPicPr>
          <p:cNvPr id="336" name="Google Shape;336;g2629028942b_3_13"/>
          <p:cNvPicPr preferRelativeResize="0"/>
          <p:nvPr/>
        </p:nvPicPr>
        <p:blipFill rotWithShape="1">
          <a:blip r:embed="rId3">
            <a:alphaModFix/>
          </a:blip>
          <a:srcRect/>
          <a:stretch/>
        </p:blipFill>
        <p:spPr>
          <a:xfrm>
            <a:off x="484522" y="137678"/>
            <a:ext cx="1290484" cy="5424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88"/>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fontScale="85000" lnSpcReduction="20000"/>
          </a:bodyPr>
          <a:lstStyle/>
          <a:p>
            <a:pPr marL="457200" lvl="0" indent="-431800" algn="l" rtl="0">
              <a:lnSpc>
                <a:spcPct val="100000"/>
              </a:lnSpc>
              <a:spcBef>
                <a:spcPts val="640"/>
              </a:spcBef>
              <a:spcAft>
                <a:spcPts val="0"/>
              </a:spcAft>
              <a:buSzPct val="179271"/>
              <a:buFont typeface="Noto Sans Symbols"/>
              <a:buNone/>
            </a:pPr>
            <a:r>
              <a:rPr lang="en-US" sz="2100" dirty="0">
                <a:solidFill>
                  <a:schemeClr val="dk1"/>
                </a:solidFill>
              </a:rPr>
              <a:t>	</a:t>
            </a:r>
            <a:r>
              <a:rPr lang="en-US" sz="2550" b="1" dirty="0">
                <a:solidFill>
                  <a:schemeClr val="dk1"/>
                </a:solidFill>
              </a:rPr>
              <a:t>	Thing?</a:t>
            </a:r>
            <a:r>
              <a:rPr lang="en-US" sz="2550" dirty="0">
                <a:solidFill>
                  <a:schemeClr val="dk1"/>
                </a:solidFill>
              </a:rPr>
              <a:t>	</a:t>
            </a:r>
            <a:endParaRPr dirty="0"/>
          </a:p>
          <a:p>
            <a:pPr marL="0" lvl="0" indent="0" algn="just" rtl="0">
              <a:lnSpc>
                <a:spcPct val="100000"/>
              </a:lnSpc>
              <a:spcBef>
                <a:spcPts val="640"/>
              </a:spcBef>
              <a:spcAft>
                <a:spcPts val="0"/>
              </a:spcAft>
              <a:buSzPct val="179271"/>
              <a:buNone/>
            </a:pPr>
            <a:r>
              <a:rPr lang="en-US" sz="2100" dirty="0"/>
              <a:t>A “Thing” in the context of IOT, is a entity or physical object that has unique identifier, an embedded system and ability to transfer data over the network. </a:t>
            </a:r>
            <a:endParaRPr dirty="0"/>
          </a:p>
          <a:p>
            <a:pPr marL="457200" lvl="0" indent="-228600" algn="just" rtl="0">
              <a:lnSpc>
                <a:spcPct val="100000"/>
              </a:lnSpc>
              <a:spcBef>
                <a:spcPts val="640"/>
              </a:spcBef>
              <a:spcAft>
                <a:spcPts val="0"/>
              </a:spcAft>
              <a:buSzPct val="179271"/>
              <a:buNone/>
            </a:pPr>
            <a:endParaRPr sz="2100" dirty="0"/>
          </a:p>
          <a:p>
            <a:pPr marL="457200" lvl="0" indent="-228600" algn="just" rtl="0">
              <a:lnSpc>
                <a:spcPct val="100000"/>
              </a:lnSpc>
              <a:spcBef>
                <a:spcPts val="640"/>
              </a:spcBef>
              <a:spcAft>
                <a:spcPts val="0"/>
              </a:spcAft>
              <a:buSzPct val="179271"/>
              <a:buNone/>
            </a:pPr>
            <a:endParaRPr sz="2100" dirty="0"/>
          </a:p>
          <a:p>
            <a:pPr marL="457200" lvl="0" indent="-228600" algn="just" rtl="0">
              <a:lnSpc>
                <a:spcPct val="100000"/>
              </a:lnSpc>
              <a:spcBef>
                <a:spcPts val="640"/>
              </a:spcBef>
              <a:spcAft>
                <a:spcPts val="0"/>
              </a:spcAft>
              <a:buSzPct val="179271"/>
              <a:buNone/>
            </a:pPr>
            <a:endParaRPr sz="2100" dirty="0"/>
          </a:p>
          <a:p>
            <a:pPr marL="457200" lvl="0" indent="-228600" algn="just" rtl="0">
              <a:lnSpc>
                <a:spcPct val="100000"/>
              </a:lnSpc>
              <a:spcBef>
                <a:spcPts val="640"/>
              </a:spcBef>
              <a:spcAft>
                <a:spcPts val="0"/>
              </a:spcAft>
              <a:buSzPct val="179271"/>
              <a:buNone/>
            </a:pPr>
            <a:endParaRPr sz="2100" dirty="0"/>
          </a:p>
          <a:p>
            <a:pPr marL="457200" lvl="0" indent="-228600" algn="just" rtl="0">
              <a:lnSpc>
                <a:spcPct val="100000"/>
              </a:lnSpc>
              <a:spcBef>
                <a:spcPts val="640"/>
              </a:spcBef>
              <a:spcAft>
                <a:spcPts val="0"/>
              </a:spcAft>
              <a:buSzPct val="179271"/>
              <a:buNone/>
            </a:pPr>
            <a:endParaRPr sz="2100" dirty="0"/>
          </a:p>
          <a:p>
            <a:pPr marL="457200" lvl="0" indent="-228600" algn="just" rtl="0">
              <a:lnSpc>
                <a:spcPct val="100000"/>
              </a:lnSpc>
              <a:spcBef>
                <a:spcPts val="640"/>
              </a:spcBef>
              <a:spcAft>
                <a:spcPts val="0"/>
              </a:spcAft>
              <a:buSzPct val="179271"/>
              <a:buNone/>
            </a:pPr>
            <a:endParaRPr sz="2100" dirty="0"/>
          </a:p>
          <a:p>
            <a:pPr marL="457200" lvl="0" indent="-228600" algn="just" rtl="0">
              <a:lnSpc>
                <a:spcPct val="100000"/>
              </a:lnSpc>
              <a:spcBef>
                <a:spcPts val="640"/>
              </a:spcBef>
              <a:spcAft>
                <a:spcPts val="0"/>
              </a:spcAft>
              <a:buSzPct val="179271"/>
              <a:buNone/>
            </a:pPr>
            <a:endParaRPr sz="2100" dirty="0"/>
          </a:p>
          <a:p>
            <a:pPr marL="457200" lvl="0" indent="-228600" algn="just" rtl="0">
              <a:lnSpc>
                <a:spcPct val="100000"/>
              </a:lnSpc>
              <a:spcBef>
                <a:spcPts val="640"/>
              </a:spcBef>
              <a:spcAft>
                <a:spcPts val="0"/>
              </a:spcAft>
              <a:buSzPct val="179271"/>
              <a:buNone/>
            </a:pPr>
            <a:endParaRPr sz="2100" dirty="0"/>
          </a:p>
          <a:p>
            <a:pPr marL="0" lvl="0" indent="0" algn="just" rtl="0">
              <a:lnSpc>
                <a:spcPct val="100000"/>
              </a:lnSpc>
              <a:spcBef>
                <a:spcPts val="640"/>
              </a:spcBef>
              <a:spcAft>
                <a:spcPts val="0"/>
              </a:spcAft>
              <a:buSzPct val="179271"/>
              <a:buNone/>
            </a:pPr>
            <a:r>
              <a:rPr lang="en-US" sz="2100" dirty="0"/>
              <a:t>These devices collect useful data with the help of various existing technologies and then autonomously flow the data between other devices</a:t>
            </a:r>
            <a:endParaRPr dirty="0"/>
          </a:p>
          <a:p>
            <a:pPr marL="0" lvl="0" indent="0" algn="just" rtl="0">
              <a:lnSpc>
                <a:spcPct val="100000"/>
              </a:lnSpc>
              <a:spcBef>
                <a:spcPts val="640"/>
              </a:spcBef>
              <a:spcAft>
                <a:spcPts val="0"/>
              </a:spcAft>
              <a:buSzPct val="179271"/>
              <a:buNone/>
            </a:pPr>
            <a:endParaRPr sz="2100" dirty="0"/>
          </a:p>
        </p:txBody>
      </p:sp>
      <p:pic>
        <p:nvPicPr>
          <p:cNvPr id="72" name="Google Shape;72;p88" descr="What is the Internet of Things and how does it Work?"/>
          <p:cNvPicPr preferRelativeResize="0"/>
          <p:nvPr/>
        </p:nvPicPr>
        <p:blipFill rotWithShape="1">
          <a:blip r:embed="rId3">
            <a:alphaModFix/>
          </a:blip>
          <a:srcRect/>
          <a:stretch/>
        </p:blipFill>
        <p:spPr>
          <a:xfrm>
            <a:off x="2597944" y="1752601"/>
            <a:ext cx="3648075" cy="2431256"/>
          </a:xfrm>
          <a:prstGeom prst="rect">
            <a:avLst/>
          </a:prstGeom>
          <a:noFill/>
          <a:ln>
            <a:noFill/>
          </a:ln>
        </p:spPr>
      </p:pic>
      <p:pic>
        <p:nvPicPr>
          <p:cNvPr id="73" name="Google Shape;73;p88"/>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629028942b_3_36"/>
          <p:cNvSpPr txBox="1">
            <a:spLocks noGrp="1"/>
          </p:cNvSpPr>
          <p:nvPr>
            <p:ph type="title"/>
          </p:nvPr>
        </p:nvSpPr>
        <p:spPr>
          <a:xfrm>
            <a:off x="1707550" y="137678"/>
            <a:ext cx="4684032" cy="4909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a:t>IOT Communication Protocols</a:t>
            </a:r>
            <a:endParaRPr/>
          </a:p>
        </p:txBody>
      </p:sp>
      <p:sp>
        <p:nvSpPr>
          <p:cNvPr id="343" name="Google Shape;343;g2629028942b_3_3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pic>
        <p:nvPicPr>
          <p:cNvPr id="344" name="Google Shape;344;g2629028942b_3_36"/>
          <p:cNvPicPr preferRelativeResize="0"/>
          <p:nvPr/>
        </p:nvPicPr>
        <p:blipFill rotWithShape="1">
          <a:blip r:embed="rId3">
            <a:alphaModFix/>
          </a:blip>
          <a:srcRect/>
          <a:stretch/>
        </p:blipFill>
        <p:spPr>
          <a:xfrm>
            <a:off x="417066" y="137678"/>
            <a:ext cx="1290484" cy="542407"/>
          </a:xfrm>
          <a:prstGeom prst="rect">
            <a:avLst/>
          </a:prstGeom>
          <a:noFill/>
          <a:ln>
            <a:noFill/>
          </a:ln>
        </p:spPr>
      </p:pic>
      <p:grpSp>
        <p:nvGrpSpPr>
          <p:cNvPr id="345" name="Google Shape;345;g2629028942b_3_36"/>
          <p:cNvGrpSpPr/>
          <p:nvPr/>
        </p:nvGrpSpPr>
        <p:grpSpPr>
          <a:xfrm>
            <a:off x="127471" y="630732"/>
            <a:ext cx="8889057" cy="4134445"/>
            <a:chOff x="127471" y="2083"/>
            <a:chExt cx="8889057" cy="4134445"/>
          </a:xfrm>
        </p:grpSpPr>
        <p:sp>
          <p:nvSpPr>
            <p:cNvPr id="346" name="Google Shape;346;g2629028942b_3_36"/>
            <p:cNvSpPr/>
            <p:nvPr/>
          </p:nvSpPr>
          <p:spPr>
            <a:xfrm>
              <a:off x="127471" y="2083"/>
              <a:ext cx="2067222" cy="1240333"/>
            </a:xfrm>
            <a:prstGeom prst="rect">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g2629028942b_3_36"/>
            <p:cNvSpPr txBox="1"/>
            <p:nvPr/>
          </p:nvSpPr>
          <p:spPr>
            <a:xfrm>
              <a:off x="127471" y="2083"/>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Bluetooth</a:t>
              </a:r>
              <a:endParaRPr sz="2100" b="0" i="0" u="none" strike="noStrike" cap="none">
                <a:solidFill>
                  <a:schemeClr val="lt1"/>
                </a:solidFill>
                <a:latin typeface="Arial"/>
                <a:ea typeface="Arial"/>
                <a:cs typeface="Arial"/>
                <a:sym typeface="Arial"/>
              </a:endParaRPr>
            </a:p>
          </p:txBody>
        </p:sp>
        <p:sp>
          <p:nvSpPr>
            <p:cNvPr id="348" name="Google Shape;348;g2629028942b_3_36"/>
            <p:cNvSpPr/>
            <p:nvPr/>
          </p:nvSpPr>
          <p:spPr>
            <a:xfrm>
              <a:off x="2401416" y="2083"/>
              <a:ext cx="2067222" cy="1240333"/>
            </a:xfrm>
            <a:prstGeom prst="rect">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g2629028942b_3_36"/>
            <p:cNvSpPr txBox="1"/>
            <p:nvPr/>
          </p:nvSpPr>
          <p:spPr>
            <a:xfrm>
              <a:off x="2401416" y="2083"/>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dirty="0">
                  <a:solidFill>
                    <a:schemeClr val="lt1"/>
                  </a:solidFill>
                  <a:latin typeface="Arial"/>
                  <a:ea typeface="Arial"/>
                  <a:cs typeface="Arial"/>
                  <a:sym typeface="Arial"/>
                </a:rPr>
                <a:t>Zigbee</a:t>
              </a:r>
              <a:endParaRPr dirty="0"/>
            </a:p>
          </p:txBody>
        </p:sp>
        <p:sp>
          <p:nvSpPr>
            <p:cNvPr id="350" name="Google Shape;350;g2629028942b_3_36"/>
            <p:cNvSpPr/>
            <p:nvPr/>
          </p:nvSpPr>
          <p:spPr>
            <a:xfrm>
              <a:off x="4675361" y="2083"/>
              <a:ext cx="2067222" cy="1240333"/>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g2629028942b_3_36"/>
            <p:cNvSpPr txBox="1"/>
            <p:nvPr/>
          </p:nvSpPr>
          <p:spPr>
            <a:xfrm>
              <a:off x="4675361" y="2083"/>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Bluetooth Low Energy</a:t>
              </a:r>
              <a:endParaRPr/>
            </a:p>
          </p:txBody>
        </p:sp>
        <p:sp>
          <p:nvSpPr>
            <p:cNvPr id="352" name="Google Shape;352;g2629028942b_3_36"/>
            <p:cNvSpPr/>
            <p:nvPr/>
          </p:nvSpPr>
          <p:spPr>
            <a:xfrm>
              <a:off x="6949306" y="2083"/>
              <a:ext cx="2067222" cy="1240333"/>
            </a:xfrm>
            <a:prstGeom prst="rect">
              <a:avLst/>
            </a:prstGeom>
            <a:solidFill>
              <a:srgbClr val="49ACC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2629028942b_3_36"/>
            <p:cNvSpPr txBox="1"/>
            <p:nvPr/>
          </p:nvSpPr>
          <p:spPr>
            <a:xfrm>
              <a:off x="6949306" y="2083"/>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Wi-Fi</a:t>
              </a:r>
              <a:endParaRPr/>
            </a:p>
          </p:txBody>
        </p:sp>
        <p:sp>
          <p:nvSpPr>
            <p:cNvPr id="354" name="Google Shape;354;g2629028942b_3_36"/>
            <p:cNvSpPr/>
            <p:nvPr/>
          </p:nvSpPr>
          <p:spPr>
            <a:xfrm>
              <a:off x="127471" y="1449139"/>
              <a:ext cx="2067222" cy="1240333"/>
            </a:xfrm>
            <a:prstGeom prst="rect">
              <a:avLst/>
            </a:prstGeom>
            <a:solidFill>
              <a:srgbClr val="F7954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g2629028942b_3_36"/>
            <p:cNvSpPr txBox="1"/>
            <p:nvPr/>
          </p:nvSpPr>
          <p:spPr>
            <a:xfrm>
              <a:off x="127471" y="1449139"/>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Z-Wave</a:t>
              </a:r>
              <a:endParaRPr/>
            </a:p>
          </p:txBody>
        </p:sp>
        <p:sp>
          <p:nvSpPr>
            <p:cNvPr id="356" name="Google Shape;356;g2629028942b_3_36"/>
            <p:cNvSpPr/>
            <p:nvPr/>
          </p:nvSpPr>
          <p:spPr>
            <a:xfrm>
              <a:off x="2401416" y="1449139"/>
              <a:ext cx="2067222" cy="1240333"/>
            </a:xfrm>
            <a:prstGeom prst="rect">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g2629028942b_3_36"/>
            <p:cNvSpPr txBox="1"/>
            <p:nvPr/>
          </p:nvSpPr>
          <p:spPr>
            <a:xfrm>
              <a:off x="2401416" y="1449139"/>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Cellular</a:t>
              </a:r>
              <a:endParaRPr/>
            </a:p>
          </p:txBody>
        </p:sp>
        <p:sp>
          <p:nvSpPr>
            <p:cNvPr id="358" name="Google Shape;358;g2629028942b_3_36"/>
            <p:cNvSpPr/>
            <p:nvPr/>
          </p:nvSpPr>
          <p:spPr>
            <a:xfrm>
              <a:off x="4675361" y="1449139"/>
              <a:ext cx="2067222" cy="1240333"/>
            </a:xfrm>
            <a:prstGeom prst="rect">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g2629028942b_3_36"/>
            <p:cNvSpPr txBox="1"/>
            <p:nvPr/>
          </p:nvSpPr>
          <p:spPr>
            <a:xfrm>
              <a:off x="4675361" y="1449139"/>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dirty="0">
                  <a:solidFill>
                    <a:schemeClr val="lt1"/>
                  </a:solidFill>
                  <a:latin typeface="Arial"/>
                  <a:ea typeface="Arial"/>
                  <a:cs typeface="Arial"/>
                  <a:sym typeface="Arial"/>
                </a:rPr>
                <a:t>Sigfox</a:t>
              </a:r>
              <a:endParaRPr dirty="0"/>
            </a:p>
          </p:txBody>
        </p:sp>
        <p:sp>
          <p:nvSpPr>
            <p:cNvPr id="360" name="Google Shape;360;g2629028942b_3_36"/>
            <p:cNvSpPr/>
            <p:nvPr/>
          </p:nvSpPr>
          <p:spPr>
            <a:xfrm>
              <a:off x="6949306" y="1449139"/>
              <a:ext cx="2067222" cy="1240333"/>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g2629028942b_3_36"/>
            <p:cNvSpPr txBox="1"/>
            <p:nvPr/>
          </p:nvSpPr>
          <p:spPr>
            <a:xfrm>
              <a:off x="6949306" y="1449139"/>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dirty="0">
                  <a:solidFill>
                    <a:schemeClr val="lt1"/>
                  </a:solidFill>
                  <a:latin typeface="Arial"/>
                  <a:ea typeface="Arial"/>
                  <a:cs typeface="Arial"/>
                  <a:sym typeface="Arial"/>
                </a:rPr>
                <a:t>RFID</a:t>
              </a:r>
              <a:endParaRPr dirty="0"/>
            </a:p>
          </p:txBody>
        </p:sp>
        <p:sp>
          <p:nvSpPr>
            <p:cNvPr id="362" name="Google Shape;362;g2629028942b_3_36"/>
            <p:cNvSpPr/>
            <p:nvPr/>
          </p:nvSpPr>
          <p:spPr>
            <a:xfrm>
              <a:off x="127471" y="2896195"/>
              <a:ext cx="2067222" cy="1240333"/>
            </a:xfrm>
            <a:prstGeom prst="rect">
              <a:avLst/>
            </a:prstGeom>
            <a:solidFill>
              <a:srgbClr val="49ACC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g2629028942b_3_36"/>
            <p:cNvSpPr txBox="1"/>
            <p:nvPr/>
          </p:nvSpPr>
          <p:spPr>
            <a:xfrm>
              <a:off x="127471" y="2896195"/>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Ethernet</a:t>
              </a:r>
              <a:endParaRPr/>
            </a:p>
          </p:txBody>
        </p:sp>
        <p:sp>
          <p:nvSpPr>
            <p:cNvPr id="364" name="Google Shape;364;g2629028942b_3_36"/>
            <p:cNvSpPr/>
            <p:nvPr/>
          </p:nvSpPr>
          <p:spPr>
            <a:xfrm>
              <a:off x="2401416" y="2896195"/>
              <a:ext cx="2067222" cy="1240333"/>
            </a:xfrm>
            <a:prstGeom prst="rect">
              <a:avLst/>
            </a:prstGeom>
            <a:solidFill>
              <a:srgbClr val="F7954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2629028942b_3_36"/>
            <p:cNvSpPr txBox="1"/>
            <p:nvPr/>
          </p:nvSpPr>
          <p:spPr>
            <a:xfrm>
              <a:off x="2401416" y="2896195"/>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dirty="0">
                  <a:solidFill>
                    <a:schemeClr val="lt1"/>
                  </a:solidFill>
                  <a:latin typeface="Arial"/>
                  <a:ea typeface="Arial"/>
                  <a:cs typeface="Arial"/>
                  <a:sym typeface="Arial"/>
                </a:rPr>
                <a:t>Near Field Communication (NFC)</a:t>
              </a:r>
              <a:endParaRPr dirty="0"/>
            </a:p>
          </p:txBody>
        </p:sp>
        <p:sp>
          <p:nvSpPr>
            <p:cNvPr id="366" name="Google Shape;366;g2629028942b_3_36"/>
            <p:cNvSpPr/>
            <p:nvPr/>
          </p:nvSpPr>
          <p:spPr>
            <a:xfrm>
              <a:off x="4675361" y="2896195"/>
              <a:ext cx="2067222" cy="1240333"/>
            </a:xfrm>
            <a:prstGeom prst="rect">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2629028942b_3_36"/>
            <p:cNvSpPr txBox="1"/>
            <p:nvPr/>
          </p:nvSpPr>
          <p:spPr>
            <a:xfrm>
              <a:off x="4675361" y="2896195"/>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LPWAN</a:t>
              </a:r>
              <a:endParaRPr/>
            </a:p>
          </p:txBody>
        </p:sp>
        <p:sp>
          <p:nvSpPr>
            <p:cNvPr id="368" name="Google Shape;368;g2629028942b_3_36"/>
            <p:cNvSpPr/>
            <p:nvPr/>
          </p:nvSpPr>
          <p:spPr>
            <a:xfrm>
              <a:off x="6949306" y="2896195"/>
              <a:ext cx="2067222" cy="1240333"/>
            </a:xfrm>
            <a:prstGeom prst="rect">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2629028942b_3_36"/>
            <p:cNvSpPr txBox="1"/>
            <p:nvPr/>
          </p:nvSpPr>
          <p:spPr>
            <a:xfrm>
              <a:off x="6949306" y="2896195"/>
              <a:ext cx="2067222" cy="1240333"/>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LoRaWAN</a:t>
              </a:r>
              <a:endParaRPr sz="2100" b="0" i="0" u="none" strike="noStrike" cap="none">
                <a:solidFill>
                  <a:schemeClr val="lt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2b1dc432f5a_0_0"/>
          <p:cNvSpPr txBox="1">
            <a:spLocks noGrp="1"/>
          </p:cNvSpPr>
          <p:nvPr>
            <p:ph type="title"/>
          </p:nvPr>
        </p:nvSpPr>
        <p:spPr>
          <a:xfrm>
            <a:off x="1557648" y="0"/>
            <a:ext cx="4833934"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a:t>IOT Communication Protocols</a:t>
            </a:r>
            <a:endParaRPr/>
          </a:p>
        </p:txBody>
      </p:sp>
      <p:sp>
        <p:nvSpPr>
          <p:cNvPr id="376" name="Google Shape;376;g2b1dc432f5a_0_0"/>
          <p:cNvSpPr txBox="1">
            <a:spLocks noGrp="1"/>
          </p:cNvSpPr>
          <p:nvPr>
            <p:ph type="body" idx="4294967295"/>
          </p:nvPr>
        </p:nvSpPr>
        <p:spPr>
          <a:xfrm>
            <a:off x="148682" y="731520"/>
            <a:ext cx="8995317"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Bluetooth</a:t>
            </a:r>
            <a:endParaRPr dirty="0"/>
          </a:p>
          <a:p>
            <a:pPr marL="457200" lvl="0" indent="-431800" algn="just" rtl="0">
              <a:lnSpc>
                <a:spcPct val="100000"/>
              </a:lnSpc>
              <a:spcBef>
                <a:spcPts val="640"/>
              </a:spcBef>
              <a:spcAft>
                <a:spcPts val="0"/>
              </a:spcAft>
              <a:buSzPts val="3200"/>
              <a:buChar char="•"/>
            </a:pPr>
            <a:r>
              <a:rPr lang="en-US" sz="1800" dirty="0"/>
              <a:t>It’s effective for sending high-speed data for distances of up to 10 meters. Small amounts of data from wearables or sensors can be transmitted effectively using Bluetooth.</a:t>
            </a:r>
            <a:endParaRPr dirty="0"/>
          </a:p>
          <a:p>
            <a:pPr marL="457200" lvl="0" indent="-431800" algn="just" rtl="0">
              <a:lnSpc>
                <a:spcPct val="100000"/>
              </a:lnSpc>
              <a:spcBef>
                <a:spcPts val="640"/>
              </a:spcBef>
              <a:spcAft>
                <a:spcPts val="0"/>
              </a:spcAft>
              <a:buSzPts val="3200"/>
              <a:buChar char="•"/>
            </a:pPr>
            <a:r>
              <a:rPr lang="en-US" sz="1800" dirty="0"/>
              <a:t>More than one third of IoT devices contain </a:t>
            </a:r>
            <a:r>
              <a:rPr lang="en-US" sz="1800" dirty="0" err="1"/>
              <a:t>bluetooth</a:t>
            </a:r>
            <a:r>
              <a:rPr lang="en-US" sz="1800" dirty="0"/>
              <a:t> connectivity.</a:t>
            </a:r>
            <a:endParaRPr dirty="0"/>
          </a:p>
          <a:p>
            <a:pPr marL="457200" lvl="0" indent="-431800" algn="just" rtl="0">
              <a:lnSpc>
                <a:spcPct val="100000"/>
              </a:lnSpc>
              <a:spcBef>
                <a:spcPts val="640"/>
              </a:spcBef>
              <a:spcAft>
                <a:spcPts val="0"/>
              </a:spcAft>
              <a:buSzPts val="3200"/>
              <a:buChar char="•"/>
            </a:pPr>
            <a:r>
              <a:rPr lang="en-US" sz="1800" dirty="0"/>
              <a:t> Bluetooth is a form of wireless technology used for device communication and to make personal area networks(PANs). </a:t>
            </a:r>
            <a:endParaRPr dirty="0"/>
          </a:p>
          <a:p>
            <a:pPr marL="457200" lvl="0" indent="-431800" algn="just" rtl="0">
              <a:lnSpc>
                <a:spcPct val="100000"/>
              </a:lnSpc>
              <a:spcBef>
                <a:spcPts val="640"/>
              </a:spcBef>
              <a:spcAft>
                <a:spcPts val="0"/>
              </a:spcAft>
              <a:buSzPts val="3200"/>
              <a:buChar char="•"/>
            </a:pPr>
            <a:r>
              <a:rPr lang="en-US" sz="1800" dirty="0"/>
              <a:t>The latest version is the bluetooth5 and it has features such as high range, speed and data broadcasting.</a:t>
            </a:r>
            <a:endParaRPr dirty="0"/>
          </a:p>
          <a:p>
            <a:pPr marL="457200" lvl="0" indent="-431800" algn="just" rtl="0">
              <a:lnSpc>
                <a:spcPct val="100000"/>
              </a:lnSpc>
              <a:spcBef>
                <a:spcPts val="640"/>
              </a:spcBef>
              <a:spcAft>
                <a:spcPts val="0"/>
              </a:spcAft>
              <a:buSzPts val="3200"/>
              <a:buChar char="•"/>
            </a:pPr>
            <a:r>
              <a:rPr lang="en-US" sz="1800" dirty="0"/>
              <a:t>It has some empowering features that support IoT devices. Bluetooth low energy (BLE) supports devices that require less power and ideal for IoT enabled projects.</a:t>
            </a:r>
            <a:endParaRPr sz="3000" dirty="0"/>
          </a:p>
        </p:txBody>
      </p:sp>
      <p:sp>
        <p:nvSpPr>
          <p:cNvPr id="377" name="Google Shape;377;g2b1dc432f5a_0_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dirty="0"/>
          </a:p>
        </p:txBody>
      </p:sp>
      <p:pic>
        <p:nvPicPr>
          <p:cNvPr id="378" name="Google Shape;378;g2b1dc432f5a_0_0"/>
          <p:cNvPicPr preferRelativeResize="0"/>
          <p:nvPr/>
        </p:nvPicPr>
        <p:blipFill rotWithShape="1">
          <a:blip r:embed="rId3">
            <a:alphaModFix/>
          </a:blip>
          <a:srcRect/>
          <a:stretch/>
        </p:blipFill>
        <p:spPr>
          <a:xfrm>
            <a:off x="267164" y="137678"/>
            <a:ext cx="1290484" cy="54240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b1dc432f5a_0_13"/>
          <p:cNvSpPr txBox="1">
            <a:spLocks noGrp="1"/>
          </p:cNvSpPr>
          <p:nvPr>
            <p:ph type="title"/>
          </p:nvPr>
        </p:nvSpPr>
        <p:spPr>
          <a:xfrm>
            <a:off x="1482697" y="0"/>
            <a:ext cx="4908885"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385" name="Google Shape;385;g2b1dc432f5a_0_13"/>
          <p:cNvSpPr txBox="1">
            <a:spLocks noGrp="1"/>
          </p:cNvSpPr>
          <p:nvPr>
            <p:ph type="body" idx="4294967295"/>
          </p:nvPr>
        </p:nvSpPr>
        <p:spPr>
          <a:xfrm>
            <a:off x="89210" y="702621"/>
            <a:ext cx="8920975"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Zigbee</a:t>
            </a:r>
            <a:endParaRPr dirty="0"/>
          </a:p>
          <a:p>
            <a:pPr marL="457200" lvl="0" indent="-431800" algn="just" rtl="0">
              <a:lnSpc>
                <a:spcPct val="100000"/>
              </a:lnSpc>
              <a:spcBef>
                <a:spcPts val="640"/>
              </a:spcBef>
              <a:spcAft>
                <a:spcPts val="0"/>
              </a:spcAft>
              <a:buSzPts val="3200"/>
              <a:buChar char="•"/>
            </a:pPr>
            <a:r>
              <a:rPr lang="en-US" sz="1800" dirty="0" err="1"/>
              <a:t>ZIgbee</a:t>
            </a:r>
            <a:r>
              <a:rPr lang="en-US" sz="1800" dirty="0"/>
              <a:t> is a WLAN and a wireless technology that aims to support extremely low power devices.</a:t>
            </a:r>
            <a:endParaRPr dirty="0"/>
          </a:p>
          <a:p>
            <a:pPr marL="457200" lvl="0" indent="-431800" algn="just" rtl="0">
              <a:lnSpc>
                <a:spcPct val="100000"/>
              </a:lnSpc>
              <a:spcBef>
                <a:spcPts val="640"/>
              </a:spcBef>
              <a:spcAft>
                <a:spcPts val="0"/>
              </a:spcAft>
              <a:buSzPts val="3200"/>
              <a:buChar char="•"/>
            </a:pPr>
            <a:r>
              <a:rPr lang="en-US" sz="1800" dirty="0"/>
              <a:t> It supports these kinds of devices and makes it possible to connect them to the internet. </a:t>
            </a:r>
            <a:endParaRPr dirty="0"/>
          </a:p>
          <a:p>
            <a:pPr marL="457200" lvl="0" indent="-431800" algn="just" rtl="0">
              <a:lnSpc>
                <a:spcPct val="100000"/>
              </a:lnSpc>
              <a:spcBef>
                <a:spcPts val="640"/>
              </a:spcBef>
              <a:spcAft>
                <a:spcPts val="0"/>
              </a:spcAft>
              <a:buSzPts val="3200"/>
              <a:buChar char="•"/>
            </a:pPr>
            <a:r>
              <a:rPr lang="en-US" sz="1800" dirty="0"/>
              <a:t>It is an open global standard and works on </a:t>
            </a:r>
            <a:r>
              <a:rPr lang="en-US" sz="1800" dirty="0">
                <a:highlight>
                  <a:srgbClr val="FFFF00"/>
                </a:highlight>
              </a:rPr>
              <a:t>IEEE 802.15.4 </a:t>
            </a:r>
            <a:r>
              <a:rPr lang="en-US" sz="1800" dirty="0"/>
              <a:t>physical radio standards.</a:t>
            </a:r>
            <a:endParaRPr dirty="0"/>
          </a:p>
          <a:p>
            <a:pPr marL="457200" lvl="0" indent="-431800" algn="just" rtl="0">
              <a:lnSpc>
                <a:spcPct val="100000"/>
              </a:lnSpc>
              <a:spcBef>
                <a:spcPts val="640"/>
              </a:spcBef>
              <a:spcAft>
                <a:spcPts val="0"/>
              </a:spcAft>
              <a:buSzPts val="3200"/>
              <a:buChar char="•"/>
            </a:pPr>
            <a:r>
              <a:rPr lang="en-US" sz="1800" dirty="0"/>
              <a:t>IoT devices do not require extra functionality and Zigbee is an ideal protocol for transferring data from one communication point to another. </a:t>
            </a:r>
            <a:endParaRPr dirty="0"/>
          </a:p>
          <a:p>
            <a:pPr marL="457200" lvl="0" indent="-431800" algn="just" rtl="0">
              <a:lnSpc>
                <a:spcPct val="100000"/>
              </a:lnSpc>
              <a:spcBef>
                <a:spcPts val="640"/>
              </a:spcBef>
              <a:spcAft>
                <a:spcPts val="0"/>
              </a:spcAft>
              <a:buSzPts val="3200"/>
              <a:buChar char="•"/>
            </a:pPr>
            <a:r>
              <a:rPr lang="en-US" sz="1800" dirty="0"/>
              <a:t>Zigbee makes data flow easy. It is used to send small amounts of data using very less power which is why it is used in machine to machine communication(M2M) and IoT.</a:t>
            </a:r>
            <a:endParaRPr dirty="0"/>
          </a:p>
          <a:p>
            <a:pPr marL="457200" lvl="0" indent="-228600" algn="just" rtl="0">
              <a:lnSpc>
                <a:spcPct val="100000"/>
              </a:lnSpc>
              <a:spcBef>
                <a:spcPts val="640"/>
              </a:spcBef>
              <a:spcAft>
                <a:spcPts val="0"/>
              </a:spcAft>
              <a:buSzPts val="3200"/>
              <a:buNone/>
            </a:pPr>
            <a:endParaRPr sz="3000" dirty="0"/>
          </a:p>
        </p:txBody>
      </p:sp>
      <p:sp>
        <p:nvSpPr>
          <p:cNvPr id="386" name="Google Shape;386;g2b1dc432f5a_0_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pic>
        <p:nvPicPr>
          <p:cNvPr id="387" name="Google Shape;387;g2b1dc432f5a_0_13"/>
          <p:cNvPicPr preferRelativeResize="0"/>
          <p:nvPr/>
        </p:nvPicPr>
        <p:blipFill rotWithShape="1">
          <a:blip r:embed="rId3">
            <a:alphaModFix/>
          </a:blip>
          <a:srcRect/>
          <a:stretch/>
        </p:blipFill>
        <p:spPr>
          <a:xfrm>
            <a:off x="192213" y="137678"/>
            <a:ext cx="1290484" cy="5424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b1dc432f5a_0_29"/>
          <p:cNvSpPr txBox="1">
            <a:spLocks noGrp="1"/>
          </p:cNvSpPr>
          <p:nvPr>
            <p:ph type="title"/>
          </p:nvPr>
        </p:nvSpPr>
        <p:spPr>
          <a:xfrm>
            <a:off x="1439056" y="0"/>
            <a:ext cx="495252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394" name="Google Shape;394;g2b1dc432f5a_0_29"/>
          <p:cNvSpPr txBox="1">
            <a:spLocks noGrp="1"/>
          </p:cNvSpPr>
          <p:nvPr>
            <p:ph type="body" idx="4294967295"/>
          </p:nvPr>
        </p:nvSpPr>
        <p:spPr>
          <a:xfrm>
            <a:off x="1196340" y="731520"/>
            <a:ext cx="6687762"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Bluetooth Low Energy (BLE)</a:t>
            </a:r>
            <a:endParaRPr dirty="0"/>
          </a:p>
          <a:p>
            <a:pPr marL="457200" lvl="0" indent="-431800" algn="just" rtl="0">
              <a:lnSpc>
                <a:spcPct val="100000"/>
              </a:lnSpc>
              <a:spcBef>
                <a:spcPts val="640"/>
              </a:spcBef>
              <a:spcAft>
                <a:spcPts val="0"/>
              </a:spcAft>
              <a:buSzPts val="3200"/>
              <a:buChar char="•"/>
            </a:pPr>
            <a:r>
              <a:rPr lang="en-US" sz="1800" dirty="0"/>
              <a:t>BLE is a </a:t>
            </a:r>
            <a:r>
              <a:rPr lang="en-US" sz="1800" dirty="0" err="1"/>
              <a:t>bluetooth</a:t>
            </a:r>
            <a:r>
              <a:rPr lang="en-US" sz="1800" dirty="0"/>
              <a:t> that uses less power. </a:t>
            </a:r>
            <a:endParaRPr dirty="0"/>
          </a:p>
          <a:p>
            <a:pPr marL="457200" lvl="0" indent="-431800" algn="just" rtl="0">
              <a:lnSpc>
                <a:spcPct val="100000"/>
              </a:lnSpc>
              <a:spcBef>
                <a:spcPts val="640"/>
              </a:spcBef>
              <a:spcAft>
                <a:spcPts val="0"/>
              </a:spcAft>
              <a:buSzPts val="3200"/>
              <a:buChar char="•"/>
            </a:pPr>
            <a:r>
              <a:rPr lang="en-US" sz="1800" dirty="0"/>
              <a:t>It is designed to support the internet of things. </a:t>
            </a:r>
            <a:endParaRPr dirty="0"/>
          </a:p>
          <a:p>
            <a:pPr marL="457200" lvl="0" indent="-431800" algn="just" rtl="0">
              <a:lnSpc>
                <a:spcPct val="100000"/>
              </a:lnSpc>
              <a:spcBef>
                <a:spcPts val="640"/>
              </a:spcBef>
              <a:spcAft>
                <a:spcPts val="0"/>
              </a:spcAft>
              <a:buSzPts val="3200"/>
              <a:buChar char="•"/>
            </a:pPr>
            <a:r>
              <a:rPr lang="en-US" sz="1800" dirty="0"/>
              <a:t>BLE is energy efficient and offers better connectivity compared to other forms of technology such as Zigbee or LoRa. </a:t>
            </a:r>
            <a:endParaRPr dirty="0"/>
          </a:p>
          <a:p>
            <a:pPr marL="457200" lvl="0" indent="-431800" algn="just" rtl="0">
              <a:lnSpc>
                <a:spcPct val="100000"/>
              </a:lnSpc>
              <a:spcBef>
                <a:spcPts val="640"/>
              </a:spcBef>
              <a:spcAft>
                <a:spcPts val="0"/>
              </a:spcAft>
              <a:buSzPts val="3200"/>
              <a:buChar char="•"/>
            </a:pPr>
            <a:r>
              <a:rPr lang="en-US" sz="1800" dirty="0"/>
              <a:t>BLE fits the need of data transfers as they are the only function that takes place in IoT sensors. </a:t>
            </a:r>
            <a:endParaRPr dirty="0"/>
          </a:p>
          <a:p>
            <a:pPr marL="457200" lvl="0" indent="-431800" algn="just" rtl="0">
              <a:lnSpc>
                <a:spcPct val="100000"/>
              </a:lnSpc>
              <a:spcBef>
                <a:spcPts val="640"/>
              </a:spcBef>
              <a:spcAft>
                <a:spcPts val="0"/>
              </a:spcAft>
              <a:buSzPts val="3200"/>
              <a:buChar char="•"/>
            </a:pPr>
            <a:r>
              <a:rPr lang="en-US" sz="1800" dirty="0"/>
              <a:t>BLE is used in the making of smartwatches, medical devices, fitness trackers, beacons and </a:t>
            </a:r>
            <a:r>
              <a:rPr lang="en-US" sz="1800" u="sng" dirty="0">
                <a:solidFill>
                  <a:schemeClr val="hlink"/>
                </a:solidFill>
                <a:hlinkClick r:id="rId3"/>
              </a:rPr>
              <a:t> </a:t>
            </a:r>
            <a:r>
              <a:rPr lang="en-US" sz="1800" dirty="0"/>
              <a:t>home automation devices. </a:t>
            </a:r>
            <a:endParaRPr dirty="0"/>
          </a:p>
          <a:p>
            <a:pPr marL="457200" lvl="0" indent="-431800" algn="just" rtl="0">
              <a:lnSpc>
                <a:spcPct val="100000"/>
              </a:lnSpc>
              <a:spcBef>
                <a:spcPts val="640"/>
              </a:spcBef>
              <a:spcAft>
                <a:spcPts val="0"/>
              </a:spcAft>
              <a:buSzPts val="3200"/>
              <a:buChar char="•"/>
            </a:pPr>
            <a:r>
              <a:rPr lang="en-US" sz="1800" dirty="0"/>
              <a:t>BLE consumes less power and has less bandwidth.</a:t>
            </a:r>
            <a:endParaRPr dirty="0"/>
          </a:p>
        </p:txBody>
      </p:sp>
      <p:sp>
        <p:nvSpPr>
          <p:cNvPr id="395" name="Google Shape;395;g2b1dc432f5a_0_2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pic>
        <p:nvPicPr>
          <p:cNvPr id="396" name="Google Shape;396;g2b1dc432f5a_0_29"/>
          <p:cNvPicPr preferRelativeResize="0"/>
          <p:nvPr/>
        </p:nvPicPr>
        <p:blipFill rotWithShape="1">
          <a:blip r:embed="rId4">
            <a:alphaModFix/>
          </a:blip>
          <a:srcRect/>
          <a:stretch/>
        </p:blipFill>
        <p:spPr>
          <a:xfrm>
            <a:off x="214698" y="137678"/>
            <a:ext cx="1290484" cy="54240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24780133a5c_0_42"/>
          <p:cNvSpPr txBox="1">
            <a:spLocks noGrp="1"/>
          </p:cNvSpPr>
          <p:nvPr>
            <p:ph type="title"/>
          </p:nvPr>
        </p:nvSpPr>
        <p:spPr>
          <a:xfrm>
            <a:off x="1422736" y="0"/>
            <a:ext cx="496884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403" name="Google Shape;403;g24780133a5c_0_42"/>
          <p:cNvSpPr txBox="1">
            <a:spLocks noGrp="1"/>
          </p:cNvSpPr>
          <p:nvPr>
            <p:ph type="body" idx="4294967295"/>
          </p:nvPr>
        </p:nvSpPr>
        <p:spPr>
          <a:xfrm>
            <a:off x="1196340" y="731520"/>
            <a:ext cx="6687762"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err="1"/>
              <a:t>WiFi</a:t>
            </a:r>
            <a:endParaRPr sz="3300" dirty="0"/>
          </a:p>
          <a:p>
            <a:pPr marL="457200" lvl="0" indent="-431800" algn="just" rtl="0">
              <a:lnSpc>
                <a:spcPct val="100000"/>
              </a:lnSpc>
              <a:spcBef>
                <a:spcPts val="640"/>
              </a:spcBef>
              <a:spcAft>
                <a:spcPts val="0"/>
              </a:spcAft>
              <a:buSzPts val="3200"/>
              <a:buChar char="•"/>
            </a:pPr>
            <a:r>
              <a:rPr lang="en-US" sz="1800" dirty="0" err="1"/>
              <a:t>Wifi</a:t>
            </a:r>
            <a:r>
              <a:rPr lang="en-US" sz="1800" dirty="0"/>
              <a:t> is a form of local area network for wireless communication. </a:t>
            </a:r>
            <a:endParaRPr dirty="0"/>
          </a:p>
          <a:p>
            <a:pPr marL="457200" lvl="0" indent="-431800" algn="just" rtl="0">
              <a:lnSpc>
                <a:spcPct val="100000"/>
              </a:lnSpc>
              <a:spcBef>
                <a:spcPts val="640"/>
              </a:spcBef>
              <a:spcAft>
                <a:spcPts val="0"/>
              </a:spcAft>
              <a:buSzPts val="3200"/>
              <a:buChar char="•"/>
            </a:pPr>
            <a:r>
              <a:rPr lang="en-US" sz="1800" dirty="0"/>
              <a:t>It is a better option for data transfers as it easily fits into a variety of standards. </a:t>
            </a:r>
            <a:endParaRPr dirty="0"/>
          </a:p>
          <a:p>
            <a:pPr marL="457200" lvl="0" indent="-431800" algn="just" rtl="0">
              <a:lnSpc>
                <a:spcPct val="100000"/>
              </a:lnSpc>
              <a:spcBef>
                <a:spcPts val="640"/>
              </a:spcBef>
              <a:spcAft>
                <a:spcPts val="0"/>
              </a:spcAft>
              <a:buSzPts val="3200"/>
              <a:buChar char="•"/>
            </a:pPr>
            <a:r>
              <a:rPr lang="en-US" sz="1800" dirty="0"/>
              <a:t>It plays an important role in IoT communication and intercommunication with other cellular networks such as Bluetooth.</a:t>
            </a:r>
            <a:endParaRPr dirty="0"/>
          </a:p>
          <a:p>
            <a:pPr marL="457200" lvl="0" indent="-431800" algn="just" rtl="0">
              <a:lnSpc>
                <a:spcPct val="100000"/>
              </a:lnSpc>
              <a:spcBef>
                <a:spcPts val="640"/>
              </a:spcBef>
              <a:spcAft>
                <a:spcPts val="0"/>
              </a:spcAft>
              <a:buSzPts val="3200"/>
              <a:buChar char="•"/>
            </a:pPr>
            <a:r>
              <a:rPr lang="en-US" sz="1800" dirty="0" err="1"/>
              <a:t>Wifi</a:t>
            </a:r>
            <a:r>
              <a:rPr lang="en-US" sz="1800" dirty="0"/>
              <a:t> supports high bandwidth and low latency.</a:t>
            </a:r>
            <a:endParaRPr dirty="0"/>
          </a:p>
          <a:p>
            <a:pPr marL="457200" lvl="0" indent="-431800" algn="just" rtl="0">
              <a:lnSpc>
                <a:spcPct val="100000"/>
              </a:lnSpc>
              <a:spcBef>
                <a:spcPts val="640"/>
              </a:spcBef>
              <a:spcAft>
                <a:spcPts val="0"/>
              </a:spcAft>
              <a:buSzPts val="3200"/>
              <a:buChar char="•"/>
            </a:pPr>
            <a:r>
              <a:rPr lang="en-US" sz="1800" dirty="0"/>
              <a:t>It’s common in households and workplaces due to its low operating costs and works in the frequency of 2.4GHz and 5 GHz.</a:t>
            </a:r>
            <a:endParaRPr sz="3000" dirty="0"/>
          </a:p>
        </p:txBody>
      </p:sp>
      <p:sp>
        <p:nvSpPr>
          <p:cNvPr id="404" name="Google Shape;404;g24780133a5c_0_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pic>
        <p:nvPicPr>
          <p:cNvPr id="405" name="Google Shape;405;g24780133a5c_0_42"/>
          <p:cNvPicPr preferRelativeResize="0"/>
          <p:nvPr/>
        </p:nvPicPr>
        <p:blipFill rotWithShape="1">
          <a:blip r:embed="rId3">
            <a:alphaModFix/>
          </a:blip>
          <a:srcRect/>
          <a:stretch/>
        </p:blipFill>
        <p:spPr>
          <a:xfrm>
            <a:off x="132252" y="137678"/>
            <a:ext cx="1290484" cy="54240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24780133a5c_0_22"/>
          <p:cNvSpPr txBox="1">
            <a:spLocks noGrp="1"/>
          </p:cNvSpPr>
          <p:nvPr>
            <p:ph type="title"/>
          </p:nvPr>
        </p:nvSpPr>
        <p:spPr>
          <a:xfrm>
            <a:off x="1416570" y="0"/>
            <a:ext cx="4975012"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412" name="Google Shape;412;g24780133a5c_0_22"/>
          <p:cNvSpPr txBox="1">
            <a:spLocks noGrp="1"/>
          </p:cNvSpPr>
          <p:nvPr>
            <p:ph type="body" idx="4294967295"/>
          </p:nvPr>
        </p:nvSpPr>
        <p:spPr>
          <a:xfrm>
            <a:off x="96644" y="739015"/>
            <a:ext cx="9047356"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Z-Wave</a:t>
            </a:r>
            <a:endParaRPr dirty="0"/>
          </a:p>
          <a:p>
            <a:pPr marL="457200" lvl="0" indent="-419100" algn="just" rtl="0">
              <a:lnSpc>
                <a:spcPct val="100000"/>
              </a:lnSpc>
              <a:spcBef>
                <a:spcPts val="640"/>
              </a:spcBef>
              <a:spcAft>
                <a:spcPts val="0"/>
              </a:spcAft>
              <a:buSzPts val="3000"/>
              <a:buChar char="•"/>
            </a:pPr>
            <a:r>
              <a:rPr lang="en-US" sz="1600" dirty="0"/>
              <a:t>Z-wave is a wireless messaging protocol to  communicate between various IoT devices. </a:t>
            </a:r>
            <a:endParaRPr sz="3000" dirty="0"/>
          </a:p>
          <a:p>
            <a:pPr marL="457200" lvl="0" indent="-419100" algn="just" rtl="0">
              <a:lnSpc>
                <a:spcPct val="100000"/>
              </a:lnSpc>
              <a:spcBef>
                <a:spcPts val="640"/>
              </a:spcBef>
              <a:spcAft>
                <a:spcPts val="0"/>
              </a:spcAft>
              <a:buSzPts val="3000"/>
              <a:buChar char="•"/>
            </a:pPr>
            <a:r>
              <a:rPr lang="en-US" sz="1600" dirty="0"/>
              <a:t>It is useful especially in home automation to connect appliances in  smart homes. Z-wave offers a two-way mode of  communication empowered with mesh networking and message received acknowledgment.</a:t>
            </a:r>
            <a:endParaRPr sz="3000" dirty="0"/>
          </a:p>
          <a:p>
            <a:pPr marL="457200" lvl="0" indent="-419100" algn="just" rtl="0">
              <a:lnSpc>
                <a:spcPct val="100000"/>
              </a:lnSpc>
              <a:spcBef>
                <a:spcPts val="640"/>
              </a:spcBef>
              <a:spcAft>
                <a:spcPts val="0"/>
              </a:spcAft>
              <a:buSzPts val="3000"/>
              <a:buChar char="•"/>
            </a:pPr>
            <a:r>
              <a:rPr lang="en-US" sz="1600" dirty="0"/>
              <a:t>Z-wave is a low-cost technology that eliminates issues caused by </a:t>
            </a:r>
            <a:r>
              <a:rPr lang="en-US" sz="1600" dirty="0" err="1"/>
              <a:t>Wifi</a:t>
            </a:r>
            <a:r>
              <a:rPr lang="en-US" sz="1600" dirty="0"/>
              <a:t> and Bluetooth. </a:t>
            </a:r>
            <a:endParaRPr sz="3000" dirty="0"/>
          </a:p>
          <a:p>
            <a:pPr marL="457200" lvl="0" indent="-419100" algn="just" rtl="0">
              <a:lnSpc>
                <a:spcPct val="100000"/>
              </a:lnSpc>
              <a:spcBef>
                <a:spcPts val="640"/>
              </a:spcBef>
              <a:spcAft>
                <a:spcPts val="0"/>
              </a:spcAft>
              <a:buSzPts val="3000"/>
              <a:buChar char="•"/>
            </a:pPr>
            <a:r>
              <a:rPr lang="en-US" sz="1600" dirty="0"/>
              <a:t>The network of Z-wave includes the internet of things devices and control called the primary hub. </a:t>
            </a:r>
            <a:endParaRPr sz="3000" dirty="0"/>
          </a:p>
          <a:p>
            <a:pPr marL="457200" lvl="0" indent="-419100" algn="just" rtl="0">
              <a:lnSpc>
                <a:spcPct val="100000"/>
              </a:lnSpc>
              <a:spcBef>
                <a:spcPts val="640"/>
              </a:spcBef>
              <a:spcAft>
                <a:spcPts val="0"/>
              </a:spcAft>
              <a:buSzPts val="3000"/>
              <a:buChar char="•"/>
            </a:pPr>
            <a:r>
              <a:rPr lang="en-US" sz="1600" dirty="0"/>
              <a:t>When z-hub receives a message via a smartphone or tablet it sends this message to the relevant smart home appliance.</a:t>
            </a:r>
            <a:endParaRPr sz="3000" dirty="0"/>
          </a:p>
          <a:p>
            <a:pPr marL="457200" lvl="0" indent="-228600" algn="just" rtl="0">
              <a:lnSpc>
                <a:spcPct val="100000"/>
              </a:lnSpc>
              <a:spcBef>
                <a:spcPts val="640"/>
              </a:spcBef>
              <a:spcAft>
                <a:spcPts val="0"/>
              </a:spcAft>
              <a:buSzPts val="3200"/>
              <a:buNone/>
            </a:pPr>
            <a:endParaRPr sz="2800" dirty="0"/>
          </a:p>
        </p:txBody>
      </p:sp>
      <p:sp>
        <p:nvSpPr>
          <p:cNvPr id="413" name="Google Shape;413;g24780133a5c_0_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pic>
        <p:nvPicPr>
          <p:cNvPr id="414" name="Google Shape;414;g24780133a5c_0_22"/>
          <p:cNvPicPr preferRelativeResize="0"/>
          <p:nvPr/>
        </p:nvPicPr>
        <p:blipFill rotWithShape="1">
          <a:blip r:embed="rId3">
            <a:alphaModFix/>
          </a:blip>
          <a:srcRect/>
          <a:stretch/>
        </p:blipFill>
        <p:spPr>
          <a:xfrm>
            <a:off x="0" y="137678"/>
            <a:ext cx="1290484" cy="54240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4780133a5c_0_48"/>
          <p:cNvSpPr txBox="1">
            <a:spLocks noGrp="1"/>
          </p:cNvSpPr>
          <p:nvPr>
            <p:ph type="title"/>
          </p:nvPr>
        </p:nvSpPr>
        <p:spPr>
          <a:xfrm>
            <a:off x="1437726" y="0"/>
            <a:ext cx="495385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421" name="Google Shape;421;g24780133a5c_0_48"/>
          <p:cNvSpPr txBox="1">
            <a:spLocks noGrp="1"/>
          </p:cNvSpPr>
          <p:nvPr>
            <p:ph type="body" idx="4294967295"/>
          </p:nvPr>
        </p:nvSpPr>
        <p:spPr>
          <a:xfrm>
            <a:off x="0" y="731520"/>
            <a:ext cx="9144000"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RFID</a:t>
            </a:r>
            <a:endParaRPr dirty="0"/>
          </a:p>
          <a:p>
            <a:pPr marL="457200" lvl="0" indent="-431800" algn="just" rtl="0">
              <a:lnSpc>
                <a:spcPct val="100000"/>
              </a:lnSpc>
              <a:spcBef>
                <a:spcPts val="640"/>
              </a:spcBef>
              <a:spcAft>
                <a:spcPts val="0"/>
              </a:spcAft>
              <a:buSzPts val="3200"/>
              <a:buChar char="•"/>
            </a:pPr>
            <a:r>
              <a:rPr lang="en-US" sz="1800" dirty="0"/>
              <a:t>Radio frequency identification system is a technology that supports the identification of objects via radio waves. </a:t>
            </a:r>
            <a:endParaRPr dirty="0"/>
          </a:p>
          <a:p>
            <a:pPr marL="457200" lvl="0" indent="-431800" algn="just" rtl="0">
              <a:lnSpc>
                <a:spcPct val="100000"/>
              </a:lnSpc>
              <a:spcBef>
                <a:spcPts val="640"/>
              </a:spcBef>
              <a:spcAft>
                <a:spcPts val="0"/>
              </a:spcAft>
              <a:buSzPts val="3200"/>
              <a:buChar char="•"/>
            </a:pPr>
            <a:r>
              <a:rPr lang="en-US" sz="1800" dirty="0"/>
              <a:t>By connecting the RFID reader to the terminal of the internet, users can identify, monitor and track the object with tags. </a:t>
            </a:r>
            <a:endParaRPr dirty="0"/>
          </a:p>
          <a:p>
            <a:pPr marL="457200" lvl="0" indent="-431800" algn="just" rtl="0">
              <a:lnSpc>
                <a:spcPct val="100000"/>
              </a:lnSpc>
              <a:spcBef>
                <a:spcPts val="640"/>
              </a:spcBef>
              <a:spcAft>
                <a:spcPts val="0"/>
              </a:spcAft>
              <a:buSzPts val="3200"/>
              <a:buChar char="•"/>
            </a:pPr>
            <a:r>
              <a:rPr lang="en-US" sz="1800" dirty="0"/>
              <a:t>RFID is fast, dependent and does not require physical interaction between the user and the tagged item.</a:t>
            </a:r>
            <a:endParaRPr dirty="0"/>
          </a:p>
          <a:p>
            <a:pPr marL="457200" lvl="0" indent="-431800" algn="just" rtl="0">
              <a:lnSpc>
                <a:spcPct val="100000"/>
              </a:lnSpc>
              <a:spcBef>
                <a:spcPts val="640"/>
              </a:spcBef>
              <a:spcAft>
                <a:spcPts val="0"/>
              </a:spcAft>
              <a:buSzPts val="3200"/>
              <a:buChar char="•"/>
            </a:pPr>
            <a:r>
              <a:rPr lang="en-US" sz="1800" dirty="0"/>
              <a:t>It identifies IoT objects by tagging and labelling them. The tag or label replaces the object. </a:t>
            </a:r>
            <a:endParaRPr dirty="0"/>
          </a:p>
          <a:p>
            <a:pPr marL="457200" lvl="0" indent="-431800" algn="just" rtl="0">
              <a:lnSpc>
                <a:spcPct val="100000"/>
              </a:lnSpc>
              <a:spcBef>
                <a:spcPts val="640"/>
              </a:spcBef>
              <a:spcAft>
                <a:spcPts val="0"/>
              </a:spcAft>
              <a:buSzPts val="3200"/>
              <a:buChar char="•"/>
            </a:pPr>
            <a:r>
              <a:rPr lang="en-US" sz="1800" dirty="0"/>
              <a:t>RFID is useful to identify, track and monitor remote IoT objects with time and location.</a:t>
            </a:r>
            <a:endParaRPr dirty="0"/>
          </a:p>
          <a:p>
            <a:pPr marL="457200" lvl="0" indent="-228600" algn="just" rtl="0">
              <a:lnSpc>
                <a:spcPct val="100000"/>
              </a:lnSpc>
              <a:spcBef>
                <a:spcPts val="640"/>
              </a:spcBef>
              <a:spcAft>
                <a:spcPts val="0"/>
              </a:spcAft>
              <a:buSzPts val="3200"/>
              <a:buNone/>
            </a:pPr>
            <a:endParaRPr sz="3000" dirty="0"/>
          </a:p>
        </p:txBody>
      </p:sp>
      <p:sp>
        <p:nvSpPr>
          <p:cNvPr id="422" name="Google Shape;422;g24780133a5c_0_4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pic>
        <p:nvPicPr>
          <p:cNvPr id="423" name="Google Shape;423;g24780133a5c_0_48"/>
          <p:cNvPicPr preferRelativeResize="0"/>
          <p:nvPr/>
        </p:nvPicPr>
        <p:blipFill rotWithShape="1">
          <a:blip r:embed="rId3">
            <a:alphaModFix/>
          </a:blip>
          <a:srcRect/>
          <a:stretch/>
        </p:blipFill>
        <p:spPr>
          <a:xfrm>
            <a:off x="147242" y="137678"/>
            <a:ext cx="1290484" cy="54240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4780133a5c_0_94"/>
          <p:cNvSpPr txBox="1">
            <a:spLocks noGrp="1"/>
          </p:cNvSpPr>
          <p:nvPr>
            <p:ph type="title"/>
          </p:nvPr>
        </p:nvSpPr>
        <p:spPr>
          <a:xfrm>
            <a:off x="1386590" y="0"/>
            <a:ext cx="5004992"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430" name="Google Shape;430;g24780133a5c_0_94"/>
          <p:cNvSpPr txBox="1">
            <a:spLocks noGrp="1"/>
          </p:cNvSpPr>
          <p:nvPr>
            <p:ph type="body" idx="4294967295"/>
          </p:nvPr>
        </p:nvSpPr>
        <p:spPr>
          <a:xfrm>
            <a:off x="302800" y="895550"/>
            <a:ext cx="8461500" cy="4145400"/>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Cellular</a:t>
            </a:r>
            <a:endParaRPr dirty="0"/>
          </a:p>
          <a:p>
            <a:pPr marL="457200" lvl="0" indent="-406400" algn="just" rtl="0">
              <a:lnSpc>
                <a:spcPct val="100000"/>
              </a:lnSpc>
              <a:spcBef>
                <a:spcPts val="640"/>
              </a:spcBef>
              <a:spcAft>
                <a:spcPts val="0"/>
              </a:spcAft>
              <a:buSzPts val="2800"/>
              <a:buChar char="•"/>
            </a:pPr>
            <a:r>
              <a:rPr lang="en-US" sz="1400" dirty="0"/>
              <a:t>Cellular connects the devices to anything and everything without the need for smartphones or gateway. </a:t>
            </a:r>
            <a:endParaRPr sz="2800" dirty="0"/>
          </a:p>
          <a:p>
            <a:pPr marL="457200" lvl="0" indent="-406400" algn="just" rtl="0">
              <a:lnSpc>
                <a:spcPct val="100000"/>
              </a:lnSpc>
              <a:spcBef>
                <a:spcPts val="640"/>
              </a:spcBef>
              <a:spcAft>
                <a:spcPts val="0"/>
              </a:spcAft>
              <a:buSzPts val="2800"/>
              <a:buChar char="•"/>
            </a:pPr>
            <a:r>
              <a:rPr lang="en-US" sz="1400" dirty="0"/>
              <a:t>This means it connects devices directly to the base station without any intermediaries. </a:t>
            </a:r>
            <a:endParaRPr sz="2800" dirty="0"/>
          </a:p>
          <a:p>
            <a:pPr marL="457200" lvl="0" indent="-406400" algn="just" rtl="0">
              <a:lnSpc>
                <a:spcPct val="100000"/>
              </a:lnSpc>
              <a:spcBef>
                <a:spcPts val="640"/>
              </a:spcBef>
              <a:spcAft>
                <a:spcPts val="0"/>
              </a:spcAft>
              <a:buSzPts val="2800"/>
              <a:buChar char="•"/>
            </a:pPr>
            <a:r>
              <a:rPr lang="en-US" sz="1400" dirty="0"/>
              <a:t>These connections are always present even in remote areas.</a:t>
            </a:r>
            <a:endParaRPr sz="2800" dirty="0"/>
          </a:p>
          <a:p>
            <a:pPr marL="457200" lvl="0" indent="-406400" algn="just" rtl="0">
              <a:lnSpc>
                <a:spcPct val="100000"/>
              </a:lnSpc>
              <a:spcBef>
                <a:spcPts val="640"/>
              </a:spcBef>
              <a:spcAft>
                <a:spcPts val="0"/>
              </a:spcAft>
              <a:buSzPts val="2800"/>
              <a:buChar char="•"/>
            </a:pPr>
            <a:r>
              <a:rPr lang="en-US" sz="1400" dirty="0"/>
              <a:t>Cellular IoT makes it possible to construct less power-consuming devices that connect to the internet which was not possible before. </a:t>
            </a:r>
            <a:endParaRPr sz="2800" dirty="0"/>
          </a:p>
          <a:p>
            <a:pPr marL="457200" lvl="0" indent="-406400" algn="just" rtl="0">
              <a:lnSpc>
                <a:spcPct val="100000"/>
              </a:lnSpc>
              <a:spcBef>
                <a:spcPts val="640"/>
              </a:spcBef>
              <a:spcAft>
                <a:spcPts val="0"/>
              </a:spcAft>
              <a:buSzPts val="2800"/>
              <a:buChar char="•"/>
            </a:pPr>
            <a:r>
              <a:rPr lang="en-US" sz="1400" dirty="0"/>
              <a:t>There are cellular communication subtypes like LTE-M and NB-IoT that offer more data capacity and less power consumption. These subtypes are designed to enable IoT devices that require a long battery life or are used in places where conventional 4G technology is challenging to access.</a:t>
            </a:r>
            <a:endParaRPr sz="2600" dirty="0"/>
          </a:p>
        </p:txBody>
      </p:sp>
      <p:sp>
        <p:nvSpPr>
          <p:cNvPr id="431" name="Google Shape;431;g24780133a5c_0_9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pic>
        <p:nvPicPr>
          <p:cNvPr id="432" name="Google Shape;432;g24780133a5c_0_94"/>
          <p:cNvPicPr preferRelativeResize="0"/>
          <p:nvPr/>
        </p:nvPicPr>
        <p:blipFill rotWithShape="1">
          <a:blip r:embed="rId3">
            <a:alphaModFix/>
          </a:blip>
          <a:srcRect/>
          <a:stretch/>
        </p:blipFill>
        <p:spPr>
          <a:xfrm>
            <a:off x="9533" y="147745"/>
            <a:ext cx="1290484" cy="54240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4780133a5c_0_89"/>
          <p:cNvSpPr txBox="1">
            <a:spLocks noGrp="1"/>
          </p:cNvSpPr>
          <p:nvPr>
            <p:ph type="title"/>
          </p:nvPr>
        </p:nvSpPr>
        <p:spPr>
          <a:xfrm>
            <a:off x="1143000" y="0"/>
            <a:ext cx="5248582"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439" name="Google Shape;439;g24780133a5c_0_89"/>
          <p:cNvSpPr txBox="1">
            <a:spLocks noGrp="1"/>
          </p:cNvSpPr>
          <p:nvPr>
            <p:ph type="body" idx="4294967295"/>
          </p:nvPr>
        </p:nvSpPr>
        <p:spPr>
          <a:xfrm>
            <a:off x="0" y="629246"/>
            <a:ext cx="9144000"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Sigfox</a:t>
            </a:r>
            <a:endParaRPr dirty="0"/>
          </a:p>
          <a:p>
            <a:pPr marL="457200" lvl="0" indent="-431800" algn="just" rtl="0">
              <a:lnSpc>
                <a:spcPct val="100000"/>
              </a:lnSpc>
              <a:spcBef>
                <a:spcPts val="640"/>
              </a:spcBef>
              <a:spcAft>
                <a:spcPts val="0"/>
              </a:spcAft>
              <a:buSzPts val="3200"/>
              <a:buChar char="•"/>
            </a:pPr>
            <a:r>
              <a:rPr lang="en-US" sz="1800" dirty="0"/>
              <a:t>Sigfox was the first to introduce LPWAN technologies in the development of IoT projects. It uses a low-power wide area network to intercommunicate between IoT devices via the internet. It supports long-distance communication for sending and receiving small messages.</a:t>
            </a:r>
            <a:endParaRPr dirty="0"/>
          </a:p>
          <a:p>
            <a:pPr marL="457200" lvl="0" indent="-431800" algn="just" rtl="0">
              <a:lnSpc>
                <a:spcPct val="100000"/>
              </a:lnSpc>
              <a:spcBef>
                <a:spcPts val="640"/>
              </a:spcBef>
              <a:spcAft>
                <a:spcPts val="0"/>
              </a:spcAft>
              <a:buSzPts val="3200"/>
              <a:buChar char="•"/>
            </a:pPr>
            <a:r>
              <a:rPr lang="en-US" sz="1800" dirty="0"/>
              <a:t>For machine-to-machine (M2M) applications, Sigfox is the best long-range network since it uses less power than other long-range networks. This makes it an excellent option for connecting remote devices that must operate on batteries for extended periods without being charged.</a:t>
            </a:r>
            <a:endParaRPr dirty="0"/>
          </a:p>
          <a:p>
            <a:pPr marL="457200" lvl="0" indent="-431800" algn="just" rtl="0">
              <a:lnSpc>
                <a:spcPct val="100000"/>
              </a:lnSpc>
              <a:spcBef>
                <a:spcPts val="640"/>
              </a:spcBef>
              <a:spcAft>
                <a:spcPts val="0"/>
              </a:spcAft>
              <a:buSzPts val="3200"/>
              <a:buChar char="•"/>
            </a:pPr>
            <a:r>
              <a:rPr lang="en-US" sz="1800" dirty="0"/>
              <a:t>Sigfox operates in the industrial, scientific and medical (ISM) bands using an ultra-narrow band (UNB) technology, with a specialized infrastructure</a:t>
            </a:r>
            <a:endParaRPr dirty="0"/>
          </a:p>
          <a:p>
            <a:pPr marL="457200" lvl="0" indent="-228600" algn="just" rtl="0">
              <a:lnSpc>
                <a:spcPct val="100000"/>
              </a:lnSpc>
              <a:spcBef>
                <a:spcPts val="640"/>
              </a:spcBef>
              <a:spcAft>
                <a:spcPts val="0"/>
              </a:spcAft>
              <a:buSzPts val="3200"/>
              <a:buNone/>
            </a:pPr>
            <a:endParaRPr sz="3000" dirty="0"/>
          </a:p>
        </p:txBody>
      </p:sp>
      <p:sp>
        <p:nvSpPr>
          <p:cNvPr id="440" name="Google Shape;440;g24780133a5c_0_8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pic>
        <p:nvPicPr>
          <p:cNvPr id="441" name="Google Shape;441;g24780133a5c_0_89"/>
          <p:cNvPicPr preferRelativeResize="0"/>
          <p:nvPr/>
        </p:nvPicPr>
        <p:blipFill rotWithShape="1">
          <a:blip r:embed="rId3">
            <a:alphaModFix/>
          </a:blip>
          <a:srcRect/>
          <a:stretch/>
        </p:blipFill>
        <p:spPr>
          <a:xfrm>
            <a:off x="0" y="86541"/>
            <a:ext cx="1290484" cy="54240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4"/>
          <p:cNvSpPr txBox="1">
            <a:spLocks noGrp="1"/>
          </p:cNvSpPr>
          <p:nvPr>
            <p:ph type="title"/>
          </p:nvPr>
        </p:nvSpPr>
        <p:spPr>
          <a:xfrm>
            <a:off x="1290484" y="0"/>
            <a:ext cx="5101098"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448" name="Google Shape;448;p74"/>
          <p:cNvSpPr txBox="1">
            <a:spLocks noGrp="1"/>
          </p:cNvSpPr>
          <p:nvPr>
            <p:ph type="body" idx="4294967295"/>
          </p:nvPr>
        </p:nvSpPr>
        <p:spPr>
          <a:xfrm>
            <a:off x="0" y="629245"/>
            <a:ext cx="9144000" cy="4411861"/>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a:t>Ethernet</a:t>
            </a:r>
            <a:endParaRPr/>
          </a:p>
          <a:p>
            <a:pPr marL="457200" lvl="0" indent="-431800" algn="just" rtl="0">
              <a:lnSpc>
                <a:spcPct val="100000"/>
              </a:lnSpc>
              <a:spcBef>
                <a:spcPts val="640"/>
              </a:spcBef>
              <a:spcAft>
                <a:spcPts val="0"/>
              </a:spcAft>
              <a:buSzPts val="3200"/>
              <a:buChar char="•"/>
            </a:pPr>
            <a:r>
              <a:rPr lang="en-US" sz="1800"/>
              <a:t>Ethernet is a communication standard that was developed in the early 80s to network between local devices and computers. </a:t>
            </a:r>
            <a:endParaRPr/>
          </a:p>
          <a:p>
            <a:pPr marL="457200" lvl="0" indent="-431800" algn="just" rtl="0">
              <a:lnSpc>
                <a:spcPct val="100000"/>
              </a:lnSpc>
              <a:spcBef>
                <a:spcPts val="640"/>
              </a:spcBef>
              <a:spcAft>
                <a:spcPts val="0"/>
              </a:spcAft>
              <a:buSzPts val="3200"/>
              <a:buChar char="•"/>
            </a:pPr>
            <a:r>
              <a:rPr lang="en-US" sz="1800"/>
              <a:t>The local environment is labeled as a local area network(LAN). </a:t>
            </a:r>
            <a:endParaRPr/>
          </a:p>
          <a:p>
            <a:pPr marL="457200" lvl="0" indent="-431800" algn="just" rtl="0">
              <a:lnSpc>
                <a:spcPct val="100000"/>
              </a:lnSpc>
              <a:spcBef>
                <a:spcPts val="640"/>
              </a:spcBef>
              <a:spcAft>
                <a:spcPts val="0"/>
              </a:spcAft>
              <a:buSzPts val="3200"/>
              <a:buChar char="•"/>
            </a:pPr>
            <a:r>
              <a:rPr lang="en-US" sz="1800"/>
              <a:t>LAN creates a common environment for devices to receive and share information among one another. </a:t>
            </a:r>
            <a:endParaRPr/>
          </a:p>
          <a:p>
            <a:pPr marL="457200" lvl="0" indent="-431800" algn="just" rtl="0">
              <a:lnSpc>
                <a:spcPct val="100000"/>
              </a:lnSpc>
              <a:spcBef>
                <a:spcPts val="640"/>
              </a:spcBef>
              <a:spcAft>
                <a:spcPts val="0"/>
              </a:spcAft>
              <a:buSzPts val="3200"/>
              <a:buChar char="•"/>
            </a:pPr>
            <a:r>
              <a:rPr lang="en-US" sz="1800"/>
              <a:t>Ethernet however offers a wired form of communication. Since it does not offer wireless communication the set becomes a bit costly and is not the ideal option for IoT communication.</a:t>
            </a:r>
            <a:endParaRPr sz="3000"/>
          </a:p>
        </p:txBody>
      </p:sp>
      <p:sp>
        <p:nvSpPr>
          <p:cNvPr id="449" name="Google Shape;449;p7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pic>
        <p:nvPicPr>
          <p:cNvPr id="450" name="Google Shape;450;p74"/>
          <p:cNvPicPr preferRelativeResize="0"/>
          <p:nvPr/>
        </p:nvPicPr>
        <p:blipFill rotWithShape="1">
          <a:blip r:embed="rId3">
            <a:alphaModFix/>
          </a:blip>
          <a:srcRect/>
          <a:stretch/>
        </p:blipFill>
        <p:spPr>
          <a:xfrm>
            <a:off x="0" y="147745"/>
            <a:ext cx="1290484" cy="5424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89"/>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dirty="0">
                <a:solidFill>
                  <a:schemeClr val="dk1"/>
                </a:solidFill>
              </a:rPr>
              <a:t>	</a:t>
            </a:r>
            <a:r>
              <a:rPr lang="en-US" sz="2550" b="1" dirty="0">
                <a:solidFill>
                  <a:schemeClr val="dk1"/>
                </a:solidFill>
              </a:rPr>
              <a:t>	Embedded Systems in IoT</a:t>
            </a:r>
            <a:r>
              <a:rPr lang="en-US" sz="2550" dirty="0">
                <a:solidFill>
                  <a:schemeClr val="dk1"/>
                </a:solidFill>
              </a:rPr>
              <a:t>	</a:t>
            </a:r>
            <a:endParaRPr dirty="0"/>
          </a:p>
          <a:p>
            <a:pPr marL="0" lvl="0" indent="0" algn="just" rtl="0">
              <a:lnSpc>
                <a:spcPct val="100000"/>
              </a:lnSpc>
              <a:spcBef>
                <a:spcPts val="640"/>
              </a:spcBef>
              <a:spcAft>
                <a:spcPts val="0"/>
              </a:spcAft>
              <a:buSzPts val="3200"/>
              <a:buNone/>
            </a:pPr>
            <a:endParaRPr sz="2100" dirty="0"/>
          </a:p>
          <a:p>
            <a:pPr marL="0" lvl="0" indent="0" algn="just" rtl="0">
              <a:lnSpc>
                <a:spcPct val="100000"/>
              </a:lnSpc>
              <a:spcBef>
                <a:spcPts val="640"/>
              </a:spcBef>
              <a:spcAft>
                <a:spcPts val="0"/>
              </a:spcAft>
              <a:buSzPts val="3200"/>
              <a:buNone/>
            </a:pPr>
            <a:endParaRPr sz="2100" dirty="0"/>
          </a:p>
          <a:p>
            <a:pPr marL="0" lvl="0" indent="0" algn="just" rtl="0">
              <a:lnSpc>
                <a:spcPct val="100000"/>
              </a:lnSpc>
              <a:spcBef>
                <a:spcPts val="640"/>
              </a:spcBef>
              <a:spcAft>
                <a:spcPts val="0"/>
              </a:spcAft>
              <a:buSzPts val="3200"/>
              <a:buNone/>
            </a:pPr>
            <a:endParaRPr sz="2100" dirty="0"/>
          </a:p>
          <a:p>
            <a:pPr marL="0" lvl="0" indent="0" algn="just" rtl="0">
              <a:lnSpc>
                <a:spcPct val="100000"/>
              </a:lnSpc>
              <a:spcBef>
                <a:spcPts val="640"/>
              </a:spcBef>
              <a:spcAft>
                <a:spcPts val="0"/>
              </a:spcAft>
              <a:buSzPts val="3200"/>
              <a:buNone/>
            </a:pPr>
            <a:endParaRPr sz="2100" dirty="0"/>
          </a:p>
          <a:p>
            <a:pPr marL="0" lvl="0" indent="0" algn="just" rtl="0">
              <a:lnSpc>
                <a:spcPct val="100000"/>
              </a:lnSpc>
              <a:spcBef>
                <a:spcPts val="640"/>
              </a:spcBef>
              <a:spcAft>
                <a:spcPts val="0"/>
              </a:spcAft>
              <a:buSzPts val="3200"/>
              <a:buNone/>
            </a:pPr>
            <a:endParaRPr sz="2100" dirty="0"/>
          </a:p>
          <a:p>
            <a:pPr marL="0" lvl="0" indent="0" algn="just" rtl="0">
              <a:lnSpc>
                <a:spcPct val="100000"/>
              </a:lnSpc>
              <a:spcBef>
                <a:spcPts val="640"/>
              </a:spcBef>
              <a:spcAft>
                <a:spcPts val="0"/>
              </a:spcAft>
              <a:buSzPts val="3200"/>
              <a:buNone/>
            </a:pPr>
            <a:endParaRPr sz="2100" dirty="0"/>
          </a:p>
          <a:p>
            <a:pPr marL="0" lvl="0" indent="0" algn="just" rtl="0">
              <a:lnSpc>
                <a:spcPct val="100000"/>
              </a:lnSpc>
              <a:spcBef>
                <a:spcPts val="640"/>
              </a:spcBef>
              <a:spcAft>
                <a:spcPts val="0"/>
              </a:spcAft>
              <a:buSzPts val="3200"/>
              <a:buNone/>
            </a:pPr>
            <a:endParaRPr sz="2100" dirty="0"/>
          </a:p>
          <a:p>
            <a:pPr marL="0" lvl="0" indent="0" algn="just" rtl="0">
              <a:lnSpc>
                <a:spcPct val="100000"/>
              </a:lnSpc>
              <a:spcBef>
                <a:spcPts val="640"/>
              </a:spcBef>
              <a:spcAft>
                <a:spcPts val="0"/>
              </a:spcAft>
              <a:buSzPts val="3200"/>
              <a:buNone/>
            </a:pPr>
            <a:r>
              <a:rPr lang="en-US" sz="1500" dirty="0"/>
              <a:t>An embedded device system generally runs as a single application.  these devices can connect through the internet connection, and able communicate through other network devices</a:t>
            </a:r>
            <a:endParaRPr dirty="0"/>
          </a:p>
        </p:txBody>
      </p:sp>
      <p:pic>
        <p:nvPicPr>
          <p:cNvPr id="79" name="Google Shape;79;p89" descr="Embedded Devices (System) in Internet of Things (IoT)"/>
          <p:cNvPicPr preferRelativeResize="0"/>
          <p:nvPr/>
        </p:nvPicPr>
        <p:blipFill rotWithShape="1">
          <a:blip r:embed="rId3">
            <a:alphaModFix/>
          </a:blip>
          <a:srcRect/>
          <a:stretch/>
        </p:blipFill>
        <p:spPr>
          <a:xfrm>
            <a:off x="1858536" y="1168003"/>
            <a:ext cx="5143529" cy="2474729"/>
          </a:xfrm>
          <a:prstGeom prst="rect">
            <a:avLst/>
          </a:prstGeom>
          <a:noFill/>
          <a:ln>
            <a:noFill/>
          </a:ln>
        </p:spPr>
      </p:pic>
      <p:pic>
        <p:nvPicPr>
          <p:cNvPr id="80" name="Google Shape;80;p89"/>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5"/>
          <p:cNvSpPr txBox="1">
            <a:spLocks noGrp="1"/>
          </p:cNvSpPr>
          <p:nvPr>
            <p:ph type="title"/>
          </p:nvPr>
        </p:nvSpPr>
        <p:spPr>
          <a:xfrm>
            <a:off x="1385136" y="0"/>
            <a:ext cx="500644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457" name="Google Shape;457;p75"/>
          <p:cNvSpPr txBox="1">
            <a:spLocks noGrp="1"/>
          </p:cNvSpPr>
          <p:nvPr>
            <p:ph type="body" idx="4294967295"/>
          </p:nvPr>
        </p:nvSpPr>
        <p:spPr>
          <a:xfrm>
            <a:off x="178420" y="629246"/>
            <a:ext cx="8802029"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Near Field Communication (NFC)</a:t>
            </a:r>
            <a:endParaRPr dirty="0"/>
          </a:p>
          <a:p>
            <a:pPr marL="457200" lvl="0" indent="-431800" algn="just" rtl="0">
              <a:lnSpc>
                <a:spcPct val="100000"/>
              </a:lnSpc>
              <a:spcBef>
                <a:spcPts val="640"/>
              </a:spcBef>
              <a:spcAft>
                <a:spcPts val="0"/>
              </a:spcAft>
              <a:buSzPts val="3200"/>
              <a:buChar char="•"/>
            </a:pPr>
            <a:r>
              <a:rPr lang="en-US" sz="1800" dirty="0"/>
              <a:t>NFC stands for near-field communication. </a:t>
            </a:r>
            <a:endParaRPr dirty="0"/>
          </a:p>
          <a:p>
            <a:pPr marL="457200" lvl="0" indent="-431800" algn="just" rtl="0">
              <a:lnSpc>
                <a:spcPct val="100000"/>
              </a:lnSpc>
              <a:spcBef>
                <a:spcPts val="640"/>
              </a:spcBef>
              <a:spcAft>
                <a:spcPts val="0"/>
              </a:spcAft>
              <a:buSzPts val="3200"/>
              <a:buChar char="•"/>
            </a:pPr>
            <a:r>
              <a:rPr lang="en-US" sz="1800" dirty="0"/>
              <a:t>It is a wireless technology for short-distance communication.</a:t>
            </a:r>
            <a:endParaRPr dirty="0"/>
          </a:p>
          <a:p>
            <a:pPr marL="457200" lvl="0" indent="-431800" algn="just" rtl="0">
              <a:lnSpc>
                <a:spcPct val="100000"/>
              </a:lnSpc>
              <a:spcBef>
                <a:spcPts val="640"/>
              </a:spcBef>
              <a:spcAft>
                <a:spcPts val="0"/>
              </a:spcAft>
              <a:buSzPts val="3200"/>
              <a:buChar char="•"/>
            </a:pPr>
            <a:r>
              <a:rPr lang="en-US" sz="1800" dirty="0"/>
              <a:t>However, the NFC-enabled devices must be in close proximity to each other so that they can  communicate via radio waves. </a:t>
            </a:r>
            <a:endParaRPr dirty="0"/>
          </a:p>
          <a:p>
            <a:pPr marL="457200" lvl="0" indent="-431800" algn="just" rtl="0">
              <a:lnSpc>
                <a:spcPct val="100000"/>
              </a:lnSpc>
              <a:spcBef>
                <a:spcPts val="640"/>
              </a:spcBef>
              <a:spcAft>
                <a:spcPts val="0"/>
              </a:spcAft>
              <a:buSzPts val="3200"/>
              <a:buChar char="•"/>
            </a:pPr>
            <a:r>
              <a:rPr lang="en-US" sz="1800" dirty="0"/>
              <a:t>One of the devices should be an active device such as a smartphone or tablet and the other device can be passive such as an NFC tag. </a:t>
            </a:r>
            <a:endParaRPr dirty="0"/>
          </a:p>
          <a:p>
            <a:pPr marL="457200" lvl="0" indent="-431800" algn="just" rtl="0">
              <a:lnSpc>
                <a:spcPct val="100000"/>
              </a:lnSpc>
              <a:spcBef>
                <a:spcPts val="640"/>
              </a:spcBef>
              <a:spcAft>
                <a:spcPts val="0"/>
              </a:spcAft>
              <a:buSzPts val="3200"/>
              <a:buChar char="•"/>
            </a:pPr>
            <a:r>
              <a:rPr lang="en-US" sz="1800" dirty="0"/>
              <a:t>The active devices require an external power supply while the passive devices do not.</a:t>
            </a:r>
            <a:endParaRPr sz="3000" dirty="0"/>
          </a:p>
        </p:txBody>
      </p:sp>
      <p:sp>
        <p:nvSpPr>
          <p:cNvPr id="458" name="Google Shape;458;p7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50</a:t>
            </a:fld>
            <a:endParaRPr/>
          </a:p>
        </p:txBody>
      </p:sp>
      <p:pic>
        <p:nvPicPr>
          <p:cNvPr id="459" name="Google Shape;459;p75"/>
          <p:cNvPicPr preferRelativeResize="0"/>
          <p:nvPr/>
        </p:nvPicPr>
        <p:blipFill rotWithShape="1">
          <a:blip r:embed="rId3">
            <a:alphaModFix/>
          </a:blip>
          <a:srcRect/>
          <a:stretch/>
        </p:blipFill>
        <p:spPr>
          <a:xfrm>
            <a:off x="94652" y="147745"/>
            <a:ext cx="1290484" cy="54240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6"/>
          <p:cNvSpPr txBox="1">
            <a:spLocks noGrp="1"/>
          </p:cNvSpPr>
          <p:nvPr>
            <p:ph type="title"/>
          </p:nvPr>
        </p:nvSpPr>
        <p:spPr>
          <a:xfrm>
            <a:off x="1313238" y="0"/>
            <a:ext cx="5078344"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466" name="Google Shape;466;p76"/>
          <p:cNvSpPr txBox="1">
            <a:spLocks noGrp="1"/>
          </p:cNvSpPr>
          <p:nvPr>
            <p:ph type="body" idx="4294967295"/>
          </p:nvPr>
        </p:nvSpPr>
        <p:spPr>
          <a:xfrm>
            <a:off x="0" y="629246"/>
            <a:ext cx="9144000"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LPWAN</a:t>
            </a:r>
            <a:endParaRPr dirty="0"/>
          </a:p>
          <a:p>
            <a:pPr marL="457200" lvl="0" indent="-431800" algn="just" rtl="0">
              <a:lnSpc>
                <a:spcPct val="100000"/>
              </a:lnSpc>
              <a:spcBef>
                <a:spcPts val="640"/>
              </a:spcBef>
              <a:spcAft>
                <a:spcPts val="0"/>
              </a:spcAft>
              <a:buSzPts val="3200"/>
              <a:buChar char="•"/>
            </a:pPr>
            <a:r>
              <a:rPr lang="en-US" sz="1800" dirty="0"/>
              <a:t>LPWAN stands for low power wide area network. </a:t>
            </a:r>
            <a:endParaRPr dirty="0"/>
          </a:p>
          <a:p>
            <a:pPr marL="457200" lvl="0" indent="-431800" algn="just" rtl="0">
              <a:lnSpc>
                <a:spcPct val="100000"/>
              </a:lnSpc>
              <a:spcBef>
                <a:spcPts val="640"/>
              </a:spcBef>
              <a:spcAft>
                <a:spcPts val="0"/>
              </a:spcAft>
              <a:buSzPts val="3200"/>
              <a:buChar char="•"/>
            </a:pPr>
            <a:r>
              <a:rPr lang="en-US" sz="1800" dirty="0"/>
              <a:t>It offers wireless  communication between devices that consume less amounts of power. </a:t>
            </a:r>
            <a:endParaRPr dirty="0"/>
          </a:p>
          <a:p>
            <a:pPr marL="457200" lvl="0" indent="-431800" algn="just" rtl="0">
              <a:lnSpc>
                <a:spcPct val="100000"/>
              </a:lnSpc>
              <a:spcBef>
                <a:spcPts val="640"/>
              </a:spcBef>
              <a:spcAft>
                <a:spcPts val="0"/>
              </a:spcAft>
              <a:buSzPts val="3200"/>
              <a:buChar char="•"/>
            </a:pPr>
            <a:r>
              <a:rPr lang="en-US" sz="1800" dirty="0"/>
              <a:t>It connects these devices to the internet to send and receive messages from devices within the same network. </a:t>
            </a:r>
            <a:endParaRPr dirty="0"/>
          </a:p>
          <a:p>
            <a:pPr marL="457200" lvl="0" indent="-431800" algn="just" rtl="0">
              <a:lnSpc>
                <a:spcPct val="100000"/>
              </a:lnSpc>
              <a:spcBef>
                <a:spcPts val="640"/>
              </a:spcBef>
              <a:spcAft>
                <a:spcPts val="0"/>
              </a:spcAft>
              <a:buSzPts val="3200"/>
              <a:buChar char="•"/>
            </a:pPr>
            <a:r>
              <a:rPr lang="en-US" sz="1800" dirty="0"/>
              <a:t>Some examples of LPWAN are </a:t>
            </a:r>
            <a:r>
              <a:rPr lang="en-US" sz="1800" dirty="0" err="1"/>
              <a:t>sigfox</a:t>
            </a:r>
            <a:r>
              <a:rPr lang="en-US" sz="1800" dirty="0"/>
              <a:t> and LoRa.</a:t>
            </a:r>
            <a:endParaRPr dirty="0"/>
          </a:p>
          <a:p>
            <a:pPr marL="457200" lvl="0" indent="-431800" algn="just" rtl="0">
              <a:lnSpc>
                <a:spcPct val="100000"/>
              </a:lnSpc>
              <a:spcBef>
                <a:spcPts val="640"/>
              </a:spcBef>
              <a:spcAft>
                <a:spcPts val="0"/>
              </a:spcAft>
              <a:buSzPts val="3200"/>
              <a:buChar char="•"/>
            </a:pPr>
            <a:r>
              <a:rPr lang="en-US" sz="1800" dirty="0"/>
              <a:t>LPWAN allows communication across a minimum of 500 meters, consumes little power and enables long-distance connectivity.</a:t>
            </a:r>
            <a:endParaRPr sz="3000" dirty="0"/>
          </a:p>
        </p:txBody>
      </p:sp>
      <p:sp>
        <p:nvSpPr>
          <p:cNvPr id="467" name="Google Shape;467;p7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51</a:t>
            </a:fld>
            <a:endParaRPr/>
          </a:p>
        </p:txBody>
      </p:sp>
      <p:pic>
        <p:nvPicPr>
          <p:cNvPr id="468" name="Google Shape;468;p76"/>
          <p:cNvPicPr preferRelativeResize="0"/>
          <p:nvPr/>
        </p:nvPicPr>
        <p:blipFill rotWithShape="1">
          <a:blip r:embed="rId3">
            <a:alphaModFix/>
          </a:blip>
          <a:srcRect/>
          <a:stretch/>
        </p:blipFill>
        <p:spPr>
          <a:xfrm>
            <a:off x="22754" y="147745"/>
            <a:ext cx="1290484" cy="54240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7"/>
          <p:cNvSpPr txBox="1">
            <a:spLocks noGrp="1"/>
          </p:cNvSpPr>
          <p:nvPr>
            <p:ph type="title"/>
          </p:nvPr>
        </p:nvSpPr>
        <p:spPr>
          <a:xfrm>
            <a:off x="1313238" y="0"/>
            <a:ext cx="5078344"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IOT Communication Protocols</a:t>
            </a:r>
            <a:endParaRPr/>
          </a:p>
        </p:txBody>
      </p:sp>
      <p:sp>
        <p:nvSpPr>
          <p:cNvPr id="475" name="Google Shape;475;p77"/>
          <p:cNvSpPr txBox="1">
            <a:spLocks noGrp="1"/>
          </p:cNvSpPr>
          <p:nvPr>
            <p:ph type="body" idx="4294967295"/>
          </p:nvPr>
        </p:nvSpPr>
        <p:spPr>
          <a:xfrm>
            <a:off x="0" y="470968"/>
            <a:ext cx="9144000"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a:t>LoRaWAN</a:t>
            </a:r>
            <a:endParaRPr sz="3300"/>
          </a:p>
          <a:p>
            <a:pPr marL="457200" lvl="0" indent="-431800" algn="just" rtl="0">
              <a:lnSpc>
                <a:spcPct val="100000"/>
              </a:lnSpc>
              <a:spcBef>
                <a:spcPts val="640"/>
              </a:spcBef>
              <a:spcAft>
                <a:spcPts val="0"/>
              </a:spcAft>
              <a:buSzPts val="3200"/>
              <a:buChar char="•"/>
            </a:pPr>
            <a:r>
              <a:rPr lang="en-US" sz="1800"/>
              <a:t>Low range wide area network or LoRaWAN is a wide area network protocol. </a:t>
            </a:r>
            <a:endParaRPr/>
          </a:p>
          <a:p>
            <a:pPr marL="457200" lvl="0" indent="-431800" algn="just" rtl="0">
              <a:lnSpc>
                <a:spcPct val="100000"/>
              </a:lnSpc>
              <a:spcBef>
                <a:spcPts val="640"/>
              </a:spcBef>
              <a:spcAft>
                <a:spcPts val="0"/>
              </a:spcAft>
              <a:buSzPts val="3200"/>
              <a:buChar char="•"/>
            </a:pPr>
            <a:r>
              <a:rPr lang="en-US" sz="1800"/>
              <a:t>It was constructed to connect objects to the internet and to act as a mode of communication between these objects. </a:t>
            </a:r>
            <a:endParaRPr/>
          </a:p>
          <a:p>
            <a:pPr marL="457200" lvl="0" indent="-431800" algn="just" rtl="0">
              <a:lnSpc>
                <a:spcPct val="100000"/>
              </a:lnSpc>
              <a:spcBef>
                <a:spcPts val="640"/>
              </a:spcBef>
              <a:spcAft>
                <a:spcPts val="0"/>
              </a:spcAft>
              <a:buSzPts val="3200"/>
              <a:buChar char="•"/>
            </a:pPr>
            <a:r>
              <a:rPr lang="en-US" sz="1800"/>
              <a:t>These objects could be  home automation devices, smart cars, thermostats and so on.</a:t>
            </a:r>
            <a:endParaRPr/>
          </a:p>
          <a:p>
            <a:pPr marL="457200" lvl="0" indent="-431800" algn="just" rtl="0">
              <a:lnSpc>
                <a:spcPct val="100000"/>
              </a:lnSpc>
              <a:spcBef>
                <a:spcPts val="640"/>
              </a:spcBef>
              <a:spcAft>
                <a:spcPts val="0"/>
              </a:spcAft>
              <a:buSzPts val="3200"/>
              <a:buChar char="•"/>
            </a:pPr>
            <a:r>
              <a:rPr lang="en-US" sz="1800"/>
              <a:t>Millions of low-power, low-memory devices are used in smart cities, where this communication protocol is mostly employed.</a:t>
            </a:r>
            <a:endParaRPr sz="3000"/>
          </a:p>
        </p:txBody>
      </p:sp>
      <p:sp>
        <p:nvSpPr>
          <p:cNvPr id="476" name="Google Shape;476;p7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52</a:t>
            </a:fld>
            <a:endParaRPr/>
          </a:p>
        </p:txBody>
      </p:sp>
      <p:pic>
        <p:nvPicPr>
          <p:cNvPr id="477" name="Google Shape;477;p77"/>
          <p:cNvPicPr preferRelativeResize="0"/>
          <p:nvPr/>
        </p:nvPicPr>
        <p:blipFill rotWithShape="1">
          <a:blip r:embed="rId3">
            <a:alphaModFix/>
          </a:blip>
          <a:srcRect/>
          <a:stretch/>
        </p:blipFill>
        <p:spPr>
          <a:xfrm>
            <a:off x="22754" y="147745"/>
            <a:ext cx="1290484" cy="54240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0"/>
          <p:cNvSpPr txBox="1">
            <a:spLocks noGrp="1"/>
          </p:cNvSpPr>
          <p:nvPr>
            <p:ph type="title"/>
          </p:nvPr>
        </p:nvSpPr>
        <p:spPr>
          <a:xfrm>
            <a:off x="2824316" y="0"/>
            <a:ext cx="356726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Cloud Computing</a:t>
            </a:r>
            <a:endParaRPr/>
          </a:p>
        </p:txBody>
      </p:sp>
      <p:sp>
        <p:nvSpPr>
          <p:cNvPr id="484" name="Google Shape;484;p80"/>
          <p:cNvSpPr txBox="1">
            <a:spLocks noGrp="1"/>
          </p:cNvSpPr>
          <p:nvPr>
            <p:ph type="body" idx="4294967295"/>
          </p:nvPr>
        </p:nvSpPr>
        <p:spPr>
          <a:xfrm>
            <a:off x="215590" y="629250"/>
            <a:ext cx="8833758" cy="4411800"/>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000" dirty="0"/>
              <a:t>What is Cloud Computing?</a:t>
            </a:r>
            <a:endParaRPr sz="2900" dirty="0"/>
          </a:p>
          <a:p>
            <a:pPr marL="457200" lvl="0" indent="-412750" algn="just" rtl="0">
              <a:lnSpc>
                <a:spcPct val="100000"/>
              </a:lnSpc>
              <a:spcBef>
                <a:spcPts val="640"/>
              </a:spcBef>
              <a:spcAft>
                <a:spcPts val="0"/>
              </a:spcAft>
              <a:buSzPts val="2900"/>
              <a:buChar char="•"/>
            </a:pPr>
            <a:r>
              <a:rPr lang="en-US" sz="1500" b="1" dirty="0"/>
              <a:t>Cloud Computing</a:t>
            </a:r>
            <a:r>
              <a:rPr lang="en-US" sz="1500" dirty="0"/>
              <a:t> means storing and accessing the data and programs on remote servers that are hosted on the internet instead of the computer’s hard drive or local server. </a:t>
            </a:r>
            <a:endParaRPr sz="2900" dirty="0"/>
          </a:p>
          <a:p>
            <a:pPr marL="457200" lvl="0" indent="-412750" algn="just" rtl="0">
              <a:lnSpc>
                <a:spcPct val="100000"/>
              </a:lnSpc>
              <a:spcBef>
                <a:spcPts val="640"/>
              </a:spcBef>
              <a:spcAft>
                <a:spcPts val="0"/>
              </a:spcAft>
              <a:buSzPts val="2900"/>
              <a:buChar char="•"/>
            </a:pPr>
            <a:r>
              <a:rPr lang="en-US" sz="1500" dirty="0"/>
              <a:t>Cloud computing is also referred to as Internet-based computing, it is a technology where the resource is provided as a service through the Internet to the user. </a:t>
            </a:r>
            <a:endParaRPr sz="2900" dirty="0"/>
          </a:p>
          <a:p>
            <a:pPr marL="457200" lvl="0" indent="-412750" algn="just" rtl="0">
              <a:lnSpc>
                <a:spcPct val="100000"/>
              </a:lnSpc>
              <a:spcBef>
                <a:spcPts val="640"/>
              </a:spcBef>
              <a:spcAft>
                <a:spcPts val="0"/>
              </a:spcAft>
              <a:buSzPts val="2900"/>
              <a:buChar char="•"/>
            </a:pPr>
            <a:r>
              <a:rPr lang="en-US" sz="1500" dirty="0"/>
              <a:t>The data that is stored can be files, images, documents, or any other storable document.</a:t>
            </a:r>
            <a:endParaRPr sz="2900" dirty="0"/>
          </a:p>
          <a:p>
            <a:pPr marL="85725" lvl="0" indent="0" algn="just" rtl="0">
              <a:lnSpc>
                <a:spcPct val="100000"/>
              </a:lnSpc>
              <a:spcBef>
                <a:spcPts val="640"/>
              </a:spcBef>
              <a:spcAft>
                <a:spcPts val="0"/>
              </a:spcAft>
              <a:buSzPts val="3200"/>
              <a:buNone/>
            </a:pPr>
            <a:r>
              <a:rPr lang="en-US" sz="1200" dirty="0"/>
              <a:t>The following are some of the Operations that can be performed with Cloud Computing</a:t>
            </a:r>
            <a:endParaRPr sz="2900" dirty="0"/>
          </a:p>
          <a:p>
            <a:pPr marL="457200" lvl="0" indent="-412750" algn="l" rtl="0">
              <a:lnSpc>
                <a:spcPct val="100000"/>
              </a:lnSpc>
              <a:spcBef>
                <a:spcPts val="640"/>
              </a:spcBef>
              <a:spcAft>
                <a:spcPts val="0"/>
              </a:spcAft>
              <a:buSzPts val="2900"/>
              <a:buFont typeface="Arial"/>
              <a:buChar char="•"/>
            </a:pPr>
            <a:r>
              <a:rPr lang="en-US" sz="1200" dirty="0"/>
              <a:t>Storage, backup, and recovery of data</a:t>
            </a:r>
            <a:endParaRPr sz="2900" dirty="0"/>
          </a:p>
          <a:p>
            <a:pPr marL="457200" lvl="0" indent="-412750" algn="l" rtl="0">
              <a:lnSpc>
                <a:spcPct val="100000"/>
              </a:lnSpc>
              <a:spcBef>
                <a:spcPts val="640"/>
              </a:spcBef>
              <a:spcAft>
                <a:spcPts val="0"/>
              </a:spcAft>
              <a:buSzPts val="2900"/>
              <a:buFont typeface="Arial"/>
              <a:buChar char="•"/>
            </a:pPr>
            <a:r>
              <a:rPr lang="en-US" sz="1200" dirty="0"/>
              <a:t>Delivery of software on demand</a:t>
            </a:r>
            <a:endParaRPr sz="2900" dirty="0"/>
          </a:p>
          <a:p>
            <a:pPr marL="457200" lvl="0" indent="-412750" algn="l" rtl="0">
              <a:lnSpc>
                <a:spcPct val="100000"/>
              </a:lnSpc>
              <a:spcBef>
                <a:spcPts val="640"/>
              </a:spcBef>
              <a:spcAft>
                <a:spcPts val="0"/>
              </a:spcAft>
              <a:buSzPts val="2900"/>
              <a:buFont typeface="Arial"/>
              <a:buChar char="•"/>
            </a:pPr>
            <a:r>
              <a:rPr lang="en-US" sz="1200" dirty="0"/>
              <a:t>Development of new applications and services</a:t>
            </a:r>
            <a:endParaRPr sz="2900" dirty="0"/>
          </a:p>
          <a:p>
            <a:pPr marL="457200" lvl="0" indent="-412750" algn="l" rtl="0">
              <a:lnSpc>
                <a:spcPct val="100000"/>
              </a:lnSpc>
              <a:spcBef>
                <a:spcPts val="640"/>
              </a:spcBef>
              <a:spcAft>
                <a:spcPts val="0"/>
              </a:spcAft>
              <a:buSzPts val="2900"/>
              <a:buFont typeface="Arial"/>
              <a:buChar char="•"/>
            </a:pPr>
            <a:r>
              <a:rPr lang="en-US" sz="1200" dirty="0"/>
              <a:t>Streaming videos and audio</a:t>
            </a:r>
            <a:endParaRPr sz="2900" dirty="0"/>
          </a:p>
          <a:p>
            <a:pPr marL="457200" lvl="0" indent="-228600" algn="just" rtl="0">
              <a:lnSpc>
                <a:spcPct val="100000"/>
              </a:lnSpc>
              <a:spcBef>
                <a:spcPts val="640"/>
              </a:spcBef>
              <a:spcAft>
                <a:spcPts val="0"/>
              </a:spcAft>
              <a:buSzPts val="3200"/>
              <a:buNone/>
            </a:pPr>
            <a:endParaRPr sz="1800" dirty="0"/>
          </a:p>
          <a:p>
            <a:pPr marL="457200" lvl="0" indent="-228600" algn="just" rtl="0">
              <a:lnSpc>
                <a:spcPct val="100000"/>
              </a:lnSpc>
              <a:spcBef>
                <a:spcPts val="640"/>
              </a:spcBef>
              <a:spcAft>
                <a:spcPts val="0"/>
              </a:spcAft>
              <a:buSzPts val="3200"/>
              <a:buNone/>
            </a:pPr>
            <a:endParaRPr sz="3000" dirty="0"/>
          </a:p>
        </p:txBody>
      </p:sp>
      <p:sp>
        <p:nvSpPr>
          <p:cNvPr id="485" name="Google Shape;485;p8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pic>
        <p:nvPicPr>
          <p:cNvPr id="486" name="Google Shape;486;p80"/>
          <p:cNvPicPr preferRelativeResize="0"/>
          <p:nvPr/>
        </p:nvPicPr>
        <p:blipFill rotWithShape="1">
          <a:blip r:embed="rId3">
            <a:alphaModFix/>
          </a:blip>
          <a:srcRect/>
          <a:stretch/>
        </p:blipFill>
        <p:spPr>
          <a:xfrm>
            <a:off x="94652" y="147745"/>
            <a:ext cx="1290484" cy="54240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16552fec333_0_2"/>
          <p:cNvSpPr txBox="1">
            <a:spLocks noGrp="1"/>
          </p:cNvSpPr>
          <p:nvPr>
            <p:ph type="title"/>
          </p:nvPr>
        </p:nvSpPr>
        <p:spPr>
          <a:xfrm>
            <a:off x="1385136" y="0"/>
            <a:ext cx="500644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Cloud Computing</a:t>
            </a:r>
            <a:endParaRPr/>
          </a:p>
        </p:txBody>
      </p:sp>
      <p:sp>
        <p:nvSpPr>
          <p:cNvPr id="493" name="Google Shape;493;g16552fec333_0_2"/>
          <p:cNvSpPr txBox="1">
            <a:spLocks noGrp="1"/>
          </p:cNvSpPr>
          <p:nvPr>
            <p:ph type="body" idx="4294967295"/>
          </p:nvPr>
        </p:nvSpPr>
        <p:spPr>
          <a:xfrm>
            <a:off x="0" y="636741"/>
            <a:ext cx="9144000"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What is Cloud Computing?</a:t>
            </a:r>
            <a:endParaRPr dirty="0"/>
          </a:p>
          <a:p>
            <a:pPr marL="457200" lvl="0" indent="-425450" algn="just" rtl="0">
              <a:lnSpc>
                <a:spcPct val="100000"/>
              </a:lnSpc>
              <a:spcBef>
                <a:spcPts val="640"/>
              </a:spcBef>
              <a:spcAft>
                <a:spcPts val="0"/>
              </a:spcAft>
              <a:buSzPts val="3100"/>
              <a:buChar char="•"/>
            </a:pPr>
            <a:r>
              <a:rPr lang="en-US" sz="1700" dirty="0"/>
              <a:t>Cloud computing helps users in easily accessing computing resources like storage, and processing over internet rather than local </a:t>
            </a:r>
            <a:r>
              <a:rPr lang="en-US" sz="1700" dirty="0" err="1"/>
              <a:t>hardwares</a:t>
            </a:r>
            <a:r>
              <a:rPr lang="en-US" sz="1700" dirty="0"/>
              <a:t>. How cloud computing works, explained as:</a:t>
            </a:r>
            <a:endParaRPr sz="3100" dirty="0"/>
          </a:p>
          <a:p>
            <a:pPr marL="457200" lvl="0" indent="-228600" algn="just" rtl="0">
              <a:lnSpc>
                <a:spcPct val="100000"/>
              </a:lnSpc>
              <a:spcBef>
                <a:spcPts val="640"/>
              </a:spcBef>
              <a:spcAft>
                <a:spcPts val="0"/>
              </a:spcAft>
              <a:buSzPts val="3200"/>
              <a:buNone/>
            </a:pPr>
            <a:endParaRPr sz="1700" dirty="0"/>
          </a:p>
          <a:p>
            <a:pPr marL="457200" lvl="0" indent="-425450" algn="just" rtl="0">
              <a:lnSpc>
                <a:spcPct val="100000"/>
              </a:lnSpc>
              <a:spcBef>
                <a:spcPts val="640"/>
              </a:spcBef>
              <a:spcAft>
                <a:spcPts val="0"/>
              </a:spcAft>
              <a:buSzPts val="3100"/>
              <a:buFont typeface="Arial"/>
              <a:buChar char="•"/>
            </a:pPr>
            <a:r>
              <a:rPr lang="en-US" sz="1700" b="1" dirty="0"/>
              <a:t>Infrastructure: </a:t>
            </a:r>
            <a:r>
              <a:rPr lang="en-US" sz="1700" dirty="0"/>
              <a:t>Cloud computing depends on remote network servers hosted on internet for store, manage, and process the data. </a:t>
            </a:r>
            <a:endParaRPr sz="3100" dirty="0"/>
          </a:p>
          <a:p>
            <a:pPr marL="457200" lvl="0" indent="-425450" algn="just" rtl="0">
              <a:lnSpc>
                <a:spcPct val="100000"/>
              </a:lnSpc>
              <a:spcBef>
                <a:spcPts val="640"/>
              </a:spcBef>
              <a:spcAft>
                <a:spcPts val="0"/>
              </a:spcAft>
              <a:buSzPts val="3100"/>
              <a:buFont typeface="Arial"/>
              <a:buChar char="•"/>
            </a:pPr>
            <a:r>
              <a:rPr lang="en-US" sz="1700" b="1" dirty="0"/>
              <a:t>On-Demand Access:</a:t>
            </a:r>
            <a:r>
              <a:rPr lang="en-US" sz="1700" dirty="0"/>
              <a:t> Users can access cloud services and resources based on-demand they can scale up or down without having to invest for physical hardware.</a:t>
            </a:r>
            <a:endParaRPr sz="3100" dirty="0"/>
          </a:p>
          <a:p>
            <a:pPr marL="457200" lvl="0" indent="-425450" algn="just" rtl="0">
              <a:lnSpc>
                <a:spcPct val="100000"/>
              </a:lnSpc>
              <a:spcBef>
                <a:spcPts val="640"/>
              </a:spcBef>
              <a:spcAft>
                <a:spcPts val="0"/>
              </a:spcAft>
              <a:buSzPts val="3100"/>
              <a:buFont typeface="Arial"/>
              <a:buChar char="•"/>
            </a:pPr>
            <a:r>
              <a:rPr lang="en-US" sz="1700" b="1" dirty="0"/>
              <a:t>Types of Services: </a:t>
            </a:r>
            <a:r>
              <a:rPr lang="en-US" sz="1700" dirty="0"/>
              <a:t>Cloud computing offers various benefits such as cost saving, scalability, reliability and accessibility it reduces capital expenditures, improves efficiency.</a:t>
            </a:r>
            <a:endParaRPr sz="3100" dirty="0"/>
          </a:p>
          <a:p>
            <a:pPr marL="457200" lvl="0" indent="-228600" algn="just" rtl="0">
              <a:lnSpc>
                <a:spcPct val="100000"/>
              </a:lnSpc>
              <a:spcBef>
                <a:spcPts val="640"/>
              </a:spcBef>
              <a:spcAft>
                <a:spcPts val="0"/>
              </a:spcAft>
              <a:buSzPts val="3200"/>
              <a:buNone/>
            </a:pPr>
            <a:endParaRPr sz="1800" dirty="0"/>
          </a:p>
          <a:p>
            <a:pPr marL="457200" lvl="0" indent="-228600" algn="just" rtl="0">
              <a:lnSpc>
                <a:spcPct val="100000"/>
              </a:lnSpc>
              <a:spcBef>
                <a:spcPts val="640"/>
              </a:spcBef>
              <a:spcAft>
                <a:spcPts val="0"/>
              </a:spcAft>
              <a:buSzPts val="3200"/>
              <a:buNone/>
            </a:pPr>
            <a:endParaRPr sz="3000" dirty="0"/>
          </a:p>
        </p:txBody>
      </p:sp>
      <p:sp>
        <p:nvSpPr>
          <p:cNvPr id="494" name="Google Shape;494;g16552fec333_0_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pic>
        <p:nvPicPr>
          <p:cNvPr id="495" name="Google Shape;495;g16552fec333_0_2"/>
          <p:cNvPicPr preferRelativeResize="0"/>
          <p:nvPr/>
        </p:nvPicPr>
        <p:blipFill rotWithShape="1">
          <a:blip r:embed="rId3">
            <a:alphaModFix/>
          </a:blip>
          <a:srcRect/>
          <a:stretch/>
        </p:blipFill>
        <p:spPr>
          <a:xfrm>
            <a:off x="94652" y="86541"/>
            <a:ext cx="1290484" cy="54240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1"/>
          <p:cNvSpPr txBox="1">
            <a:spLocks noGrp="1"/>
          </p:cNvSpPr>
          <p:nvPr>
            <p:ph type="title"/>
          </p:nvPr>
        </p:nvSpPr>
        <p:spPr>
          <a:xfrm>
            <a:off x="1460212" y="0"/>
            <a:ext cx="493137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Cloud Computing</a:t>
            </a:r>
            <a:endParaRPr/>
          </a:p>
        </p:txBody>
      </p:sp>
      <p:sp>
        <p:nvSpPr>
          <p:cNvPr id="502" name="Google Shape;502;p81"/>
          <p:cNvSpPr txBox="1">
            <a:spLocks noGrp="1"/>
          </p:cNvSpPr>
          <p:nvPr>
            <p:ph type="body" idx="4294967295"/>
          </p:nvPr>
        </p:nvSpPr>
        <p:spPr>
          <a:xfrm>
            <a:off x="0" y="629246"/>
            <a:ext cx="9144000"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Architecture of Cloud Computing</a:t>
            </a:r>
            <a:endParaRPr dirty="0"/>
          </a:p>
          <a:p>
            <a:pPr marL="85725" lvl="0" indent="0" algn="just" rtl="0">
              <a:lnSpc>
                <a:spcPct val="100000"/>
              </a:lnSpc>
              <a:spcBef>
                <a:spcPts val="640"/>
              </a:spcBef>
              <a:spcAft>
                <a:spcPts val="0"/>
              </a:spcAft>
              <a:buSzPts val="3200"/>
              <a:buNone/>
            </a:pPr>
            <a:r>
              <a:rPr lang="en-US" sz="2000" dirty="0">
                <a:latin typeface="Times New Roman"/>
                <a:ea typeface="Times New Roman"/>
                <a:cs typeface="Times New Roman"/>
                <a:sym typeface="Times New Roman"/>
              </a:rPr>
              <a:t>Cloud computing architecture refers to the components and sub-components required for cloud computing. These components typically refer to:</a:t>
            </a:r>
            <a:endParaRPr dirty="0"/>
          </a:p>
          <a:p>
            <a:pPr marL="428625" lvl="0" indent="-342900" algn="just" rtl="0">
              <a:lnSpc>
                <a:spcPct val="100000"/>
              </a:lnSpc>
              <a:spcBef>
                <a:spcPts val="640"/>
              </a:spcBef>
              <a:spcAft>
                <a:spcPts val="0"/>
              </a:spcAft>
              <a:buSzPts val="3200"/>
              <a:buFont typeface="Times New Roman"/>
              <a:buChar char="⁖"/>
            </a:pPr>
            <a:r>
              <a:rPr lang="en-US" sz="2000" dirty="0">
                <a:latin typeface="Times New Roman"/>
                <a:ea typeface="Times New Roman"/>
                <a:cs typeface="Times New Roman"/>
                <a:sym typeface="Times New Roman"/>
              </a:rPr>
              <a:t>Front end ( Fat client, Thin client)</a:t>
            </a:r>
            <a:endParaRPr dirty="0"/>
          </a:p>
          <a:p>
            <a:pPr marL="428625" lvl="0" indent="-342900" algn="just" rtl="0">
              <a:lnSpc>
                <a:spcPct val="100000"/>
              </a:lnSpc>
              <a:spcBef>
                <a:spcPts val="640"/>
              </a:spcBef>
              <a:spcAft>
                <a:spcPts val="0"/>
              </a:spcAft>
              <a:buSzPts val="3200"/>
              <a:buFont typeface="Times New Roman"/>
              <a:buChar char="⁖"/>
            </a:pPr>
            <a:r>
              <a:rPr lang="en-US" sz="2000" dirty="0">
                <a:latin typeface="Times New Roman"/>
                <a:ea typeface="Times New Roman"/>
                <a:cs typeface="Times New Roman"/>
                <a:sym typeface="Times New Roman"/>
              </a:rPr>
              <a:t>Back-end platforms ( Servers, Storage ) </a:t>
            </a:r>
            <a:endParaRPr dirty="0"/>
          </a:p>
          <a:p>
            <a:pPr marL="428625" lvl="0" indent="-342900" algn="just" rtl="0">
              <a:lnSpc>
                <a:spcPct val="100000"/>
              </a:lnSpc>
              <a:spcBef>
                <a:spcPts val="640"/>
              </a:spcBef>
              <a:spcAft>
                <a:spcPts val="0"/>
              </a:spcAft>
              <a:buSzPts val="3200"/>
              <a:buFont typeface="Times New Roman"/>
              <a:buChar char="⁖"/>
            </a:pPr>
            <a:r>
              <a:rPr lang="en-US" sz="2000" dirty="0">
                <a:latin typeface="Times New Roman"/>
                <a:ea typeface="Times New Roman"/>
                <a:cs typeface="Times New Roman"/>
                <a:sym typeface="Times New Roman"/>
              </a:rPr>
              <a:t>Cloud-based delivery and a network ( Internet, Intranet, Intercloud )</a:t>
            </a:r>
            <a:endParaRPr dirty="0"/>
          </a:p>
          <a:p>
            <a:pPr marL="457200" lvl="0" indent="-228600" algn="just" rtl="0">
              <a:lnSpc>
                <a:spcPct val="100000"/>
              </a:lnSpc>
              <a:spcBef>
                <a:spcPts val="640"/>
              </a:spcBef>
              <a:spcAft>
                <a:spcPts val="0"/>
              </a:spcAft>
              <a:buSzPts val="3200"/>
              <a:buNone/>
            </a:pPr>
            <a:endParaRPr sz="1800" dirty="0">
              <a:latin typeface="Times New Roman"/>
              <a:ea typeface="Times New Roman"/>
              <a:cs typeface="Times New Roman"/>
              <a:sym typeface="Times New Roman"/>
            </a:endParaRPr>
          </a:p>
          <a:p>
            <a:pPr marL="457200" lvl="0" indent="-228600" algn="just" rtl="0">
              <a:lnSpc>
                <a:spcPct val="100000"/>
              </a:lnSpc>
              <a:spcBef>
                <a:spcPts val="640"/>
              </a:spcBef>
              <a:spcAft>
                <a:spcPts val="0"/>
              </a:spcAft>
              <a:buSzPts val="3200"/>
              <a:buNone/>
            </a:pPr>
            <a:endParaRPr sz="1800" dirty="0"/>
          </a:p>
          <a:p>
            <a:pPr marL="457200" lvl="0" indent="-228600" algn="just" rtl="0">
              <a:lnSpc>
                <a:spcPct val="100000"/>
              </a:lnSpc>
              <a:spcBef>
                <a:spcPts val="640"/>
              </a:spcBef>
              <a:spcAft>
                <a:spcPts val="0"/>
              </a:spcAft>
              <a:buSzPts val="3200"/>
              <a:buNone/>
            </a:pPr>
            <a:endParaRPr sz="3000" dirty="0"/>
          </a:p>
        </p:txBody>
      </p:sp>
      <p:sp>
        <p:nvSpPr>
          <p:cNvPr id="503" name="Google Shape;503;p8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pic>
        <p:nvPicPr>
          <p:cNvPr id="504" name="Google Shape;504;p81"/>
          <p:cNvPicPr preferRelativeResize="0"/>
          <p:nvPr/>
        </p:nvPicPr>
        <p:blipFill rotWithShape="1">
          <a:blip r:embed="rId3">
            <a:alphaModFix/>
          </a:blip>
          <a:srcRect/>
          <a:stretch/>
        </p:blipFill>
        <p:spPr>
          <a:xfrm>
            <a:off x="169728" y="147745"/>
            <a:ext cx="1290484" cy="54240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0"/>
          <p:cNvSpPr txBox="1">
            <a:spLocks noGrp="1"/>
          </p:cNvSpPr>
          <p:nvPr>
            <p:ph type="title"/>
          </p:nvPr>
        </p:nvSpPr>
        <p:spPr>
          <a:xfrm>
            <a:off x="1686393" y="0"/>
            <a:ext cx="4705189"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Cloud Computing</a:t>
            </a:r>
            <a:endParaRPr/>
          </a:p>
        </p:txBody>
      </p:sp>
      <p:sp>
        <p:nvSpPr>
          <p:cNvPr id="511" name="Google Shape;511;p40"/>
          <p:cNvSpPr txBox="1">
            <a:spLocks noGrp="1"/>
          </p:cNvSpPr>
          <p:nvPr>
            <p:ph type="body" idx="4294967295"/>
          </p:nvPr>
        </p:nvSpPr>
        <p:spPr>
          <a:xfrm>
            <a:off x="0" y="629246"/>
            <a:ext cx="9144000" cy="628650"/>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a:t>Architecture of Cloud Computing</a:t>
            </a:r>
            <a:endParaRPr/>
          </a:p>
          <a:p>
            <a:pPr marL="85725" lvl="0" indent="0" algn="just" rtl="0">
              <a:lnSpc>
                <a:spcPct val="100000"/>
              </a:lnSpc>
              <a:spcBef>
                <a:spcPts val="640"/>
              </a:spcBef>
              <a:spcAft>
                <a:spcPts val="0"/>
              </a:spcAft>
              <a:buSzPts val="3200"/>
              <a:buNone/>
            </a:pPr>
            <a:r>
              <a:rPr lang="en-US" sz="1800"/>
              <a:t>.</a:t>
            </a:r>
            <a:endParaRPr/>
          </a:p>
          <a:p>
            <a:pPr marL="457200" lvl="0" indent="-228600" algn="just" rtl="0">
              <a:lnSpc>
                <a:spcPct val="100000"/>
              </a:lnSpc>
              <a:spcBef>
                <a:spcPts val="640"/>
              </a:spcBef>
              <a:spcAft>
                <a:spcPts val="0"/>
              </a:spcAft>
              <a:buSzPts val="3200"/>
              <a:buNone/>
            </a:pPr>
            <a:endParaRPr sz="1800"/>
          </a:p>
          <a:p>
            <a:pPr marL="457200" lvl="0" indent="-228600" algn="just" rtl="0">
              <a:lnSpc>
                <a:spcPct val="100000"/>
              </a:lnSpc>
              <a:spcBef>
                <a:spcPts val="640"/>
              </a:spcBef>
              <a:spcAft>
                <a:spcPts val="0"/>
              </a:spcAft>
              <a:buSzPts val="3200"/>
              <a:buNone/>
            </a:pPr>
            <a:endParaRPr sz="3000"/>
          </a:p>
        </p:txBody>
      </p:sp>
      <p:sp>
        <p:nvSpPr>
          <p:cNvPr id="512" name="Google Shape;512;p4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pic>
        <p:nvPicPr>
          <p:cNvPr id="513" name="Google Shape;513;p40"/>
          <p:cNvPicPr preferRelativeResize="0"/>
          <p:nvPr/>
        </p:nvPicPr>
        <p:blipFill rotWithShape="1">
          <a:blip r:embed="rId3">
            <a:alphaModFix/>
          </a:blip>
          <a:srcRect/>
          <a:stretch/>
        </p:blipFill>
        <p:spPr>
          <a:xfrm>
            <a:off x="214698" y="147745"/>
            <a:ext cx="1290484" cy="542407"/>
          </a:xfrm>
          <a:prstGeom prst="rect">
            <a:avLst/>
          </a:prstGeom>
          <a:noFill/>
          <a:ln>
            <a:noFill/>
          </a:ln>
        </p:spPr>
      </p:pic>
      <p:sp>
        <p:nvSpPr>
          <p:cNvPr id="514" name="Google Shape;514;p40"/>
          <p:cNvSpPr/>
          <p:nvPr/>
        </p:nvSpPr>
        <p:spPr>
          <a:xfrm>
            <a:off x="6226628" y="1284514"/>
            <a:ext cx="381000" cy="3918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pic>
        <p:nvPicPr>
          <p:cNvPr id="515" name="Google Shape;515;p40"/>
          <p:cNvPicPr preferRelativeResize="0"/>
          <p:nvPr/>
        </p:nvPicPr>
        <p:blipFill rotWithShape="1">
          <a:blip r:embed="rId4">
            <a:alphaModFix/>
          </a:blip>
          <a:srcRect/>
          <a:stretch/>
        </p:blipFill>
        <p:spPr>
          <a:xfrm>
            <a:off x="52466" y="1386589"/>
            <a:ext cx="9091534" cy="33806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20"/>
          <p:cNvSpPr txBox="1">
            <a:spLocks noGrp="1"/>
          </p:cNvSpPr>
          <p:nvPr>
            <p:ph type="title"/>
          </p:nvPr>
        </p:nvSpPr>
        <p:spPr>
          <a:xfrm>
            <a:off x="1437727" y="0"/>
            <a:ext cx="4953855"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Cloud Computing</a:t>
            </a:r>
            <a:endParaRPr/>
          </a:p>
        </p:txBody>
      </p:sp>
      <p:sp>
        <p:nvSpPr>
          <p:cNvPr id="522" name="Google Shape;522;p120"/>
          <p:cNvSpPr txBox="1">
            <a:spLocks noGrp="1"/>
          </p:cNvSpPr>
          <p:nvPr>
            <p:ph type="body" idx="4294967295"/>
          </p:nvPr>
        </p:nvSpPr>
        <p:spPr>
          <a:xfrm>
            <a:off x="0" y="647440"/>
            <a:ext cx="9144000" cy="4025092"/>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a:t>Architecture of Cloud Computing</a:t>
            </a:r>
            <a:endParaRPr/>
          </a:p>
          <a:p>
            <a:pPr marL="85725" lvl="0" indent="0" algn="l" rtl="0">
              <a:lnSpc>
                <a:spcPct val="100000"/>
              </a:lnSpc>
              <a:spcBef>
                <a:spcPts val="640"/>
              </a:spcBef>
              <a:spcAft>
                <a:spcPts val="0"/>
              </a:spcAft>
              <a:buSzPts val="3200"/>
              <a:buNone/>
            </a:pPr>
            <a:r>
              <a:rPr lang="en-US" sz="1500" b="1"/>
              <a:t>1. Front End ( User Interaction Enhancement ):</a:t>
            </a:r>
            <a:endParaRPr/>
          </a:p>
          <a:p>
            <a:pPr marL="85725" lvl="0" indent="0" algn="l" rtl="0">
              <a:lnSpc>
                <a:spcPct val="100000"/>
              </a:lnSpc>
              <a:spcBef>
                <a:spcPts val="640"/>
              </a:spcBef>
              <a:spcAft>
                <a:spcPts val="0"/>
              </a:spcAft>
              <a:buSzPts val="3200"/>
              <a:buNone/>
            </a:pPr>
            <a:r>
              <a:rPr lang="en-US" sz="1350"/>
              <a:t>The User Interface of Cloud Computing consists of 2 sections of clients. The Thin clients are the ones that use web browsers facilitating portable and lightweight accessibilities and others are known as Fat Clients that use many functionalities for offering a strong user experience. </a:t>
            </a:r>
            <a:endParaRPr/>
          </a:p>
          <a:p>
            <a:pPr marL="85725" lvl="0" indent="0" algn="l" rtl="0">
              <a:lnSpc>
                <a:spcPct val="100000"/>
              </a:lnSpc>
              <a:spcBef>
                <a:spcPts val="640"/>
              </a:spcBef>
              <a:spcAft>
                <a:spcPts val="0"/>
              </a:spcAft>
              <a:buSzPts val="3200"/>
              <a:buNone/>
            </a:pPr>
            <a:r>
              <a:rPr lang="en-US" sz="1500" b="1"/>
              <a:t>2. Back-end Platforms (Cloud Computing Engine)</a:t>
            </a:r>
            <a:endParaRPr/>
          </a:p>
          <a:p>
            <a:pPr marL="25400" lvl="0" indent="0" algn="just" rtl="0">
              <a:lnSpc>
                <a:spcPct val="100000"/>
              </a:lnSpc>
              <a:spcBef>
                <a:spcPts val="640"/>
              </a:spcBef>
              <a:spcAft>
                <a:spcPts val="0"/>
              </a:spcAft>
              <a:buSzPts val="3200"/>
              <a:buNone/>
            </a:pPr>
            <a:r>
              <a:rPr lang="en-US" sz="1350"/>
              <a:t>The core of cloud computing is made at back-end platforms with several servers for storage and processing computing. Management of Applications logic is managed through servers and effective data handling is provided by storage. The combination of these platforms at the backend offers the processing power, and capacity to manage and store data behind the cloud.</a:t>
            </a:r>
            <a:endParaRPr/>
          </a:p>
          <a:p>
            <a:pPr marL="85725" lvl="0" indent="0" algn="l" rtl="0">
              <a:lnSpc>
                <a:spcPct val="100000"/>
              </a:lnSpc>
              <a:spcBef>
                <a:spcPts val="640"/>
              </a:spcBef>
              <a:spcAft>
                <a:spcPts val="0"/>
              </a:spcAft>
              <a:buSzPts val="3200"/>
              <a:buNone/>
            </a:pPr>
            <a:r>
              <a:rPr lang="en-US" sz="1500" b="1"/>
              <a:t>3. Cloud-Based Delivery and Network</a:t>
            </a:r>
            <a:endParaRPr/>
          </a:p>
          <a:p>
            <a:pPr marL="25400" lvl="0" indent="0" algn="just" rtl="0">
              <a:lnSpc>
                <a:spcPct val="100000"/>
              </a:lnSpc>
              <a:spcBef>
                <a:spcPts val="640"/>
              </a:spcBef>
              <a:spcAft>
                <a:spcPts val="0"/>
              </a:spcAft>
              <a:buSzPts val="3200"/>
              <a:buNone/>
            </a:pPr>
            <a:r>
              <a:rPr lang="en-US" sz="1350"/>
              <a:t>On-demand access to the computer and resources is provided over the Internet, Intranet, and Intercloud. The Internet comes with global accessibility, the Intranet helps in internal communications of the services within the organization and the Intercloud enables interoperability across various cloud services. This dynamic network connectivity ensures an essential component of cloud computing architecture on guaranteeing easy access and data transfer.</a:t>
            </a:r>
            <a:endParaRPr/>
          </a:p>
          <a:p>
            <a:pPr marL="457200" lvl="0" indent="-228600" algn="just" rtl="0">
              <a:lnSpc>
                <a:spcPct val="100000"/>
              </a:lnSpc>
              <a:spcBef>
                <a:spcPts val="640"/>
              </a:spcBef>
              <a:spcAft>
                <a:spcPts val="0"/>
              </a:spcAft>
              <a:buSzPts val="3200"/>
              <a:buNone/>
            </a:pPr>
            <a:endParaRPr sz="1050"/>
          </a:p>
          <a:p>
            <a:pPr marL="85725" lvl="0" indent="0" algn="just" rtl="0">
              <a:lnSpc>
                <a:spcPct val="100000"/>
              </a:lnSpc>
              <a:spcBef>
                <a:spcPts val="640"/>
              </a:spcBef>
              <a:spcAft>
                <a:spcPts val="0"/>
              </a:spcAft>
              <a:buSzPts val="3200"/>
              <a:buNone/>
            </a:pPr>
            <a:endParaRPr sz="1800"/>
          </a:p>
          <a:p>
            <a:pPr marL="457200" lvl="0" indent="-228600" algn="just" rtl="0">
              <a:lnSpc>
                <a:spcPct val="100000"/>
              </a:lnSpc>
              <a:spcBef>
                <a:spcPts val="640"/>
              </a:spcBef>
              <a:spcAft>
                <a:spcPts val="0"/>
              </a:spcAft>
              <a:buSzPts val="3200"/>
              <a:buNone/>
            </a:pPr>
            <a:endParaRPr sz="1800"/>
          </a:p>
          <a:p>
            <a:pPr marL="457200" lvl="0" indent="-228600" algn="just" rtl="0">
              <a:lnSpc>
                <a:spcPct val="100000"/>
              </a:lnSpc>
              <a:spcBef>
                <a:spcPts val="640"/>
              </a:spcBef>
              <a:spcAft>
                <a:spcPts val="0"/>
              </a:spcAft>
              <a:buSzPts val="3200"/>
              <a:buNone/>
            </a:pPr>
            <a:endParaRPr sz="3000"/>
          </a:p>
        </p:txBody>
      </p:sp>
      <p:sp>
        <p:nvSpPr>
          <p:cNvPr id="523" name="Google Shape;523;p1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57</a:t>
            </a:fld>
            <a:endParaRPr/>
          </a:p>
        </p:txBody>
      </p:sp>
      <p:pic>
        <p:nvPicPr>
          <p:cNvPr id="524" name="Google Shape;524;p120"/>
          <p:cNvPicPr preferRelativeResize="0"/>
          <p:nvPr/>
        </p:nvPicPr>
        <p:blipFill rotWithShape="1">
          <a:blip r:embed="rId3">
            <a:alphaModFix/>
          </a:blip>
          <a:srcRect/>
          <a:stretch/>
        </p:blipFill>
        <p:spPr>
          <a:xfrm>
            <a:off x="147243" y="105033"/>
            <a:ext cx="1290484" cy="54240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1"/>
          <p:cNvSpPr txBox="1">
            <a:spLocks noGrp="1"/>
          </p:cNvSpPr>
          <p:nvPr>
            <p:ph type="title"/>
          </p:nvPr>
        </p:nvSpPr>
        <p:spPr>
          <a:xfrm>
            <a:off x="1385136" y="0"/>
            <a:ext cx="500644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Cloud Computing</a:t>
            </a:r>
            <a:endParaRPr/>
          </a:p>
        </p:txBody>
      </p:sp>
      <p:sp>
        <p:nvSpPr>
          <p:cNvPr id="531" name="Google Shape;531;p121"/>
          <p:cNvSpPr txBox="1">
            <a:spLocks noGrp="1"/>
          </p:cNvSpPr>
          <p:nvPr>
            <p:ph type="body" idx="4294967295"/>
          </p:nvPr>
        </p:nvSpPr>
        <p:spPr>
          <a:xfrm>
            <a:off x="0" y="674451"/>
            <a:ext cx="9144000" cy="3275457"/>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Cloud Computing Services</a:t>
            </a:r>
            <a:endParaRPr dirty="0"/>
          </a:p>
          <a:p>
            <a:pPr marL="457200" lvl="0" indent="-228600" algn="l" rtl="0">
              <a:lnSpc>
                <a:spcPct val="100000"/>
              </a:lnSpc>
              <a:spcBef>
                <a:spcPts val="640"/>
              </a:spcBef>
              <a:spcAft>
                <a:spcPts val="0"/>
              </a:spcAft>
              <a:buSzPts val="3200"/>
              <a:buFont typeface="Times New Roman"/>
              <a:buNone/>
            </a:pPr>
            <a:endParaRPr sz="1800" dirty="0">
              <a:solidFill>
                <a:schemeClr val="dk1"/>
              </a:solidFill>
            </a:endParaRPr>
          </a:p>
          <a:p>
            <a:pPr marL="457200" lvl="0" indent="-431800" algn="l" rtl="0">
              <a:lnSpc>
                <a:spcPct val="100000"/>
              </a:lnSpc>
              <a:spcBef>
                <a:spcPts val="640"/>
              </a:spcBef>
              <a:spcAft>
                <a:spcPts val="0"/>
              </a:spcAft>
              <a:buSzPts val="3200"/>
              <a:buFont typeface="Times New Roman"/>
              <a:buAutoNum type="arabicPeriod"/>
            </a:pPr>
            <a:r>
              <a:rPr lang="en-US" sz="1800" dirty="0">
                <a:solidFill>
                  <a:schemeClr val="dk1"/>
                </a:solidFill>
              </a:rPr>
              <a:t>Infrastructure as a Service (IaaS)</a:t>
            </a:r>
            <a:endParaRPr dirty="0"/>
          </a:p>
          <a:p>
            <a:pPr marL="457200" lvl="0" indent="-431800" algn="l" rtl="0">
              <a:lnSpc>
                <a:spcPct val="100000"/>
              </a:lnSpc>
              <a:spcBef>
                <a:spcPts val="640"/>
              </a:spcBef>
              <a:spcAft>
                <a:spcPts val="0"/>
              </a:spcAft>
              <a:buSzPts val="3200"/>
              <a:buFont typeface="Times New Roman"/>
              <a:buAutoNum type="arabicPeriod"/>
            </a:pPr>
            <a:r>
              <a:rPr lang="en-US" sz="1800" dirty="0">
                <a:solidFill>
                  <a:schemeClr val="dk1"/>
                </a:solidFill>
              </a:rPr>
              <a:t>Platform as a Service (PaaS)</a:t>
            </a:r>
            <a:endParaRPr dirty="0"/>
          </a:p>
          <a:p>
            <a:pPr marL="457200" lvl="0" indent="-431800" algn="l" rtl="0">
              <a:lnSpc>
                <a:spcPct val="100000"/>
              </a:lnSpc>
              <a:spcBef>
                <a:spcPts val="640"/>
              </a:spcBef>
              <a:spcAft>
                <a:spcPts val="0"/>
              </a:spcAft>
              <a:buSzPts val="3200"/>
              <a:buFont typeface="Times New Roman"/>
              <a:buAutoNum type="arabicPeriod"/>
            </a:pPr>
            <a:r>
              <a:rPr lang="en-US" sz="1800" dirty="0">
                <a:solidFill>
                  <a:schemeClr val="dk1"/>
                </a:solidFill>
              </a:rPr>
              <a:t>Software as a Service (SaaS)</a:t>
            </a:r>
            <a:endParaRPr dirty="0"/>
          </a:p>
          <a:p>
            <a:pPr marL="457200" lvl="0" indent="-431800" algn="l" rtl="0">
              <a:lnSpc>
                <a:spcPct val="100000"/>
              </a:lnSpc>
              <a:spcBef>
                <a:spcPts val="640"/>
              </a:spcBef>
              <a:spcAft>
                <a:spcPts val="0"/>
              </a:spcAft>
              <a:buSzPts val="3200"/>
              <a:buFont typeface="Times New Roman"/>
              <a:buAutoNum type="arabicPeriod"/>
            </a:pPr>
            <a:r>
              <a:rPr lang="en-US" sz="1800" dirty="0">
                <a:solidFill>
                  <a:schemeClr val="dk1"/>
                </a:solidFill>
              </a:rPr>
              <a:t>Function as a Service (</a:t>
            </a:r>
            <a:r>
              <a:rPr lang="en-US" sz="1800" dirty="0" err="1">
                <a:solidFill>
                  <a:schemeClr val="dk1"/>
                </a:solidFill>
              </a:rPr>
              <a:t>FaaS</a:t>
            </a:r>
            <a:r>
              <a:rPr lang="en-US" sz="1800" dirty="0">
                <a:solidFill>
                  <a:schemeClr val="dk1"/>
                </a:solidFill>
              </a:rPr>
              <a:t>)</a:t>
            </a:r>
            <a:endParaRPr dirty="0"/>
          </a:p>
          <a:p>
            <a:pPr marL="85725" lvl="0" indent="0" algn="just" rtl="0">
              <a:lnSpc>
                <a:spcPct val="100000"/>
              </a:lnSpc>
              <a:spcBef>
                <a:spcPts val="640"/>
              </a:spcBef>
              <a:spcAft>
                <a:spcPts val="0"/>
              </a:spcAft>
              <a:buSzPts val="3200"/>
              <a:buNone/>
            </a:pPr>
            <a:endParaRPr sz="1400" dirty="0"/>
          </a:p>
          <a:p>
            <a:pPr marL="25400" lvl="0" indent="0" algn="just" rtl="0">
              <a:lnSpc>
                <a:spcPct val="100000"/>
              </a:lnSpc>
              <a:spcBef>
                <a:spcPts val="640"/>
              </a:spcBef>
              <a:spcAft>
                <a:spcPts val="0"/>
              </a:spcAft>
              <a:buSzPts val="3200"/>
              <a:buNone/>
            </a:pPr>
            <a:endParaRPr sz="1800" dirty="0"/>
          </a:p>
          <a:p>
            <a:pPr marL="457200" lvl="0" indent="-228600" algn="just" rtl="0">
              <a:lnSpc>
                <a:spcPct val="100000"/>
              </a:lnSpc>
              <a:spcBef>
                <a:spcPts val="640"/>
              </a:spcBef>
              <a:spcAft>
                <a:spcPts val="0"/>
              </a:spcAft>
              <a:buSzPts val="3200"/>
              <a:buNone/>
            </a:pPr>
            <a:endParaRPr sz="3000" dirty="0"/>
          </a:p>
        </p:txBody>
      </p:sp>
      <p:sp>
        <p:nvSpPr>
          <p:cNvPr id="532" name="Google Shape;532;p1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pic>
        <p:nvPicPr>
          <p:cNvPr id="533" name="Google Shape;533;p121"/>
          <p:cNvPicPr preferRelativeResize="0"/>
          <p:nvPr/>
        </p:nvPicPr>
        <p:blipFill rotWithShape="1">
          <a:blip r:embed="rId3">
            <a:alphaModFix/>
          </a:blip>
          <a:srcRect/>
          <a:stretch/>
        </p:blipFill>
        <p:spPr>
          <a:xfrm>
            <a:off x="94652" y="110496"/>
            <a:ext cx="1290484" cy="542407"/>
          </a:xfrm>
          <a:prstGeom prst="rect">
            <a:avLst/>
          </a:prstGeom>
          <a:noFill/>
          <a:ln>
            <a:noFill/>
          </a:ln>
        </p:spPr>
      </p:pic>
      <p:pic>
        <p:nvPicPr>
          <p:cNvPr id="534" name="Google Shape;534;p121"/>
          <p:cNvPicPr preferRelativeResize="0"/>
          <p:nvPr/>
        </p:nvPicPr>
        <p:blipFill rotWithShape="1">
          <a:blip r:embed="rId4">
            <a:alphaModFix/>
          </a:blip>
          <a:srcRect/>
          <a:stretch/>
        </p:blipFill>
        <p:spPr>
          <a:xfrm>
            <a:off x="4564505" y="1397704"/>
            <a:ext cx="4122295" cy="197392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1"/>
          <p:cNvSpPr txBox="1">
            <a:spLocks noGrp="1"/>
          </p:cNvSpPr>
          <p:nvPr>
            <p:ph type="title"/>
          </p:nvPr>
        </p:nvSpPr>
        <p:spPr>
          <a:xfrm>
            <a:off x="1385136" y="0"/>
            <a:ext cx="500644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Cloud Computing</a:t>
            </a:r>
            <a:endParaRPr/>
          </a:p>
        </p:txBody>
      </p:sp>
      <p:sp>
        <p:nvSpPr>
          <p:cNvPr id="532" name="Google Shape;532;p1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59</a:t>
            </a:fld>
            <a:endParaRPr/>
          </a:p>
        </p:txBody>
      </p:sp>
      <p:pic>
        <p:nvPicPr>
          <p:cNvPr id="533" name="Google Shape;533;p121"/>
          <p:cNvPicPr preferRelativeResize="0"/>
          <p:nvPr/>
        </p:nvPicPr>
        <p:blipFill rotWithShape="1">
          <a:blip r:embed="rId3">
            <a:alphaModFix/>
          </a:blip>
          <a:srcRect/>
          <a:stretch/>
        </p:blipFill>
        <p:spPr>
          <a:xfrm>
            <a:off x="94652" y="110496"/>
            <a:ext cx="1290484" cy="542407"/>
          </a:xfrm>
          <a:prstGeom prst="rect">
            <a:avLst/>
          </a:prstGeom>
          <a:noFill/>
          <a:ln>
            <a:noFill/>
          </a:ln>
        </p:spPr>
      </p:pic>
      <p:pic>
        <p:nvPicPr>
          <p:cNvPr id="3" name="Picture 2">
            <a:extLst>
              <a:ext uri="{FF2B5EF4-FFF2-40B4-BE49-F238E27FC236}">
                <a16:creationId xmlns:a16="http://schemas.microsoft.com/office/drawing/2014/main" id="{F97EB93E-8C34-4536-72A2-FB10C2F0908E}"/>
              </a:ext>
            </a:extLst>
          </p:cNvPr>
          <p:cNvPicPr>
            <a:picLocks noChangeAspect="1"/>
          </p:cNvPicPr>
          <p:nvPr/>
        </p:nvPicPr>
        <p:blipFill>
          <a:blip r:embed="rId4"/>
          <a:stretch>
            <a:fillRect/>
          </a:stretch>
        </p:blipFill>
        <p:spPr>
          <a:xfrm>
            <a:off x="1062037" y="601809"/>
            <a:ext cx="6818647" cy="4431658"/>
          </a:xfrm>
          <a:prstGeom prst="rect">
            <a:avLst/>
          </a:prstGeom>
        </p:spPr>
      </p:pic>
    </p:spTree>
    <p:extLst>
      <p:ext uri="{BB962C8B-B14F-4D97-AF65-F5344CB8AC3E}">
        <p14:creationId xmlns:p14="http://schemas.microsoft.com/office/powerpoint/2010/main" val="200028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90"/>
          <p:cNvSpPr txBox="1">
            <a:spLocks noGrp="1"/>
          </p:cNvSpPr>
          <p:nvPr>
            <p:ph type="body" idx="4294967295"/>
          </p:nvPr>
        </p:nvSpPr>
        <p:spPr>
          <a:xfrm>
            <a:off x="1143000" y="734616"/>
            <a:ext cx="4266010" cy="4429125"/>
          </a:xfrm>
          <a:prstGeom prst="rect">
            <a:avLst/>
          </a:prstGeom>
          <a:noFill/>
          <a:ln>
            <a:noFill/>
          </a:ln>
        </p:spPr>
        <p:txBody>
          <a:bodyPr spcFirstLastPara="1" wrap="square" lIns="91425" tIns="45700" rIns="91425" bIns="45700" anchor="t" anchorCtr="0">
            <a:normAutofit fontScale="92500" lnSpcReduction="20000"/>
          </a:bodyPr>
          <a:lstStyle/>
          <a:p>
            <a:pPr marL="457200" lvl="0" indent="-431800" algn="l" rtl="0">
              <a:lnSpc>
                <a:spcPct val="100000"/>
              </a:lnSpc>
              <a:spcBef>
                <a:spcPts val="640"/>
              </a:spcBef>
              <a:spcAft>
                <a:spcPts val="0"/>
              </a:spcAft>
              <a:buSzPct val="164736"/>
              <a:buFont typeface="Noto Sans Symbols"/>
              <a:buNone/>
            </a:pPr>
            <a:r>
              <a:rPr lang="en-US" sz="2100" dirty="0">
                <a:solidFill>
                  <a:schemeClr val="dk1"/>
                </a:solidFill>
              </a:rPr>
              <a:t>	</a:t>
            </a:r>
            <a:r>
              <a:rPr lang="en-US" sz="2550" b="1" dirty="0">
                <a:solidFill>
                  <a:schemeClr val="dk1"/>
                </a:solidFill>
              </a:rPr>
              <a:t>Building Blocks of IoT</a:t>
            </a:r>
            <a:r>
              <a:rPr lang="en-US" sz="2550" dirty="0">
                <a:solidFill>
                  <a:schemeClr val="dk1"/>
                </a:solidFill>
              </a:rPr>
              <a:t>	</a:t>
            </a:r>
            <a:endParaRPr dirty="0"/>
          </a:p>
          <a:p>
            <a:pPr marL="0" lvl="0" indent="0" algn="just" rtl="0">
              <a:lnSpc>
                <a:spcPct val="100000"/>
              </a:lnSpc>
              <a:spcBef>
                <a:spcPts val="640"/>
              </a:spcBef>
              <a:spcAft>
                <a:spcPts val="0"/>
              </a:spcAft>
              <a:buSzPct val="230630"/>
              <a:buNone/>
            </a:pPr>
            <a:r>
              <a:rPr lang="en-US" sz="1500" dirty="0">
                <a:solidFill>
                  <a:schemeClr val="dk1"/>
                </a:solidFill>
              </a:rPr>
              <a:t>Four things form the basic building blocks of the IoT system –sensors, processors, gateways, and applications.</a:t>
            </a:r>
            <a:endParaRPr dirty="0"/>
          </a:p>
          <a:p>
            <a:pPr marL="457200" lvl="0" indent="-431800" algn="l" rtl="0">
              <a:lnSpc>
                <a:spcPct val="100000"/>
              </a:lnSpc>
              <a:spcBef>
                <a:spcPts val="640"/>
              </a:spcBef>
              <a:spcAft>
                <a:spcPts val="0"/>
              </a:spcAft>
              <a:buSzPct val="230630"/>
              <a:buChar char="•"/>
            </a:pPr>
            <a:r>
              <a:rPr lang="en-US" sz="1500" b="1" dirty="0">
                <a:solidFill>
                  <a:schemeClr val="dk1"/>
                </a:solidFill>
              </a:rPr>
              <a:t>Sensors</a:t>
            </a:r>
            <a:endParaRPr dirty="0"/>
          </a:p>
          <a:p>
            <a:pPr marL="457200" lvl="0" indent="-431800" algn="just" rtl="0">
              <a:lnSpc>
                <a:spcPct val="100000"/>
              </a:lnSpc>
              <a:spcBef>
                <a:spcPts val="640"/>
              </a:spcBef>
              <a:spcAft>
                <a:spcPts val="0"/>
              </a:spcAft>
              <a:buSzPct val="230630"/>
              <a:buFont typeface="Arial"/>
              <a:buChar char="•"/>
            </a:pPr>
            <a:r>
              <a:rPr lang="en-US" sz="1500" dirty="0">
                <a:solidFill>
                  <a:schemeClr val="dk1"/>
                </a:solidFill>
              </a:rPr>
              <a:t>These form the front end of the IoT devices. These are the so-called “Things” of the system. Their main purpose is to collect data from its surroundings (sensors) or give out data to their surroundings (actuators).</a:t>
            </a:r>
            <a:endParaRPr dirty="0"/>
          </a:p>
          <a:p>
            <a:pPr marL="457200" lvl="0" indent="-431800" algn="just" rtl="0">
              <a:lnSpc>
                <a:spcPct val="100000"/>
              </a:lnSpc>
              <a:spcBef>
                <a:spcPts val="640"/>
              </a:spcBef>
              <a:spcAft>
                <a:spcPts val="0"/>
              </a:spcAft>
              <a:buSzPct val="230630"/>
              <a:buFont typeface="Arial"/>
              <a:buChar char="•"/>
            </a:pPr>
            <a:r>
              <a:rPr lang="en-US" sz="1500" dirty="0">
                <a:solidFill>
                  <a:schemeClr val="dk1"/>
                </a:solidFill>
              </a:rPr>
              <a:t>These have to be uniquely identifiable devices with a unique IP address so that they can be easily identifiable over a large network.</a:t>
            </a:r>
            <a:endParaRPr dirty="0"/>
          </a:p>
          <a:p>
            <a:pPr marL="457200" lvl="0" indent="-431800" algn="just" rtl="0">
              <a:lnSpc>
                <a:spcPct val="100000"/>
              </a:lnSpc>
              <a:spcBef>
                <a:spcPts val="640"/>
              </a:spcBef>
              <a:spcAft>
                <a:spcPts val="0"/>
              </a:spcAft>
              <a:buSzPct val="230630"/>
              <a:buFont typeface="Arial"/>
              <a:buChar char="•"/>
            </a:pPr>
            <a:r>
              <a:rPr lang="en-US" sz="1500" dirty="0">
                <a:solidFill>
                  <a:schemeClr val="dk1"/>
                </a:solidFill>
              </a:rPr>
              <a:t>These have to be active in nature which means that they should be able to collect real-time data. These can either work on their own (autonomous in nature) or can be made to work by the user depending on their needs (user-controlled).</a:t>
            </a:r>
            <a:endParaRPr dirty="0"/>
          </a:p>
          <a:p>
            <a:pPr marL="457200" lvl="0" indent="-431800" algn="just" rtl="0">
              <a:lnSpc>
                <a:spcPct val="100000"/>
              </a:lnSpc>
              <a:spcBef>
                <a:spcPts val="640"/>
              </a:spcBef>
              <a:spcAft>
                <a:spcPts val="0"/>
              </a:spcAft>
              <a:buSzPct val="230630"/>
              <a:buFont typeface="Arial"/>
              <a:buChar char="•"/>
            </a:pPr>
            <a:r>
              <a:rPr lang="en-US" sz="1500" dirty="0">
                <a:solidFill>
                  <a:schemeClr val="dk1"/>
                </a:solidFill>
              </a:rPr>
              <a:t>Examples of sensors are gas sensor, water quality sensor, moisture sensor, etc.</a:t>
            </a:r>
            <a:endParaRPr dirty="0"/>
          </a:p>
          <a:p>
            <a:pPr marL="0" lvl="0" indent="0" algn="just" rtl="0">
              <a:lnSpc>
                <a:spcPct val="100000"/>
              </a:lnSpc>
              <a:spcBef>
                <a:spcPts val="640"/>
              </a:spcBef>
              <a:spcAft>
                <a:spcPts val="0"/>
              </a:spcAft>
              <a:buSzPct val="230630"/>
              <a:buNone/>
            </a:pPr>
            <a:endParaRPr sz="1500" dirty="0"/>
          </a:p>
        </p:txBody>
      </p:sp>
      <p:pic>
        <p:nvPicPr>
          <p:cNvPr id="86" name="Google Shape;86;p90"/>
          <p:cNvPicPr preferRelativeResize="0"/>
          <p:nvPr/>
        </p:nvPicPr>
        <p:blipFill rotWithShape="1">
          <a:blip r:embed="rId3">
            <a:alphaModFix/>
          </a:blip>
          <a:srcRect/>
          <a:stretch/>
        </p:blipFill>
        <p:spPr>
          <a:xfrm>
            <a:off x="5462588" y="816769"/>
            <a:ext cx="2393156" cy="3886200"/>
          </a:xfrm>
          <a:prstGeom prst="rect">
            <a:avLst/>
          </a:prstGeom>
          <a:noFill/>
          <a:ln>
            <a:noFill/>
          </a:ln>
        </p:spPr>
      </p:pic>
      <p:pic>
        <p:nvPicPr>
          <p:cNvPr id="87" name="Google Shape;87;p90"/>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22"/>
          <p:cNvSpPr txBox="1">
            <a:spLocks noGrp="1"/>
          </p:cNvSpPr>
          <p:nvPr>
            <p:ph type="title"/>
          </p:nvPr>
        </p:nvSpPr>
        <p:spPr>
          <a:xfrm>
            <a:off x="2824316" y="0"/>
            <a:ext cx="356726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Cloud Computing</a:t>
            </a:r>
            <a:endParaRPr/>
          </a:p>
        </p:txBody>
      </p:sp>
      <p:sp>
        <p:nvSpPr>
          <p:cNvPr id="541" name="Google Shape;541;p122"/>
          <p:cNvSpPr txBox="1">
            <a:spLocks noGrp="1"/>
          </p:cNvSpPr>
          <p:nvPr>
            <p:ph type="body" idx="4294967295"/>
          </p:nvPr>
        </p:nvSpPr>
        <p:spPr>
          <a:xfrm>
            <a:off x="0" y="647440"/>
            <a:ext cx="9144000" cy="4025092"/>
          </a:xfrm>
          <a:prstGeom prst="rect">
            <a:avLst/>
          </a:prstGeom>
          <a:noFill/>
          <a:ln>
            <a:noFill/>
          </a:ln>
        </p:spPr>
        <p:txBody>
          <a:bodyPr spcFirstLastPara="1" wrap="square" lIns="91425" tIns="45700" rIns="91425" bIns="45700" anchor="t" anchorCtr="0">
            <a:normAutofit fontScale="92500"/>
          </a:bodyPr>
          <a:lstStyle/>
          <a:p>
            <a:pPr marL="85725" lvl="0" indent="0" algn="ctr" rtl="0">
              <a:lnSpc>
                <a:spcPct val="100000"/>
              </a:lnSpc>
              <a:spcBef>
                <a:spcPts val="640"/>
              </a:spcBef>
              <a:spcAft>
                <a:spcPts val="0"/>
              </a:spcAft>
              <a:buSzPct val="104832"/>
              <a:buNone/>
            </a:pPr>
            <a:r>
              <a:rPr lang="en-US" sz="3300"/>
              <a:t>Cloud Computing Characteristics</a:t>
            </a:r>
            <a:endParaRPr/>
          </a:p>
          <a:p>
            <a:pPr marL="85725" lvl="0" indent="0" algn="l" rtl="0">
              <a:lnSpc>
                <a:spcPct val="100000"/>
              </a:lnSpc>
              <a:spcBef>
                <a:spcPts val="640"/>
              </a:spcBef>
              <a:spcAft>
                <a:spcPts val="0"/>
              </a:spcAft>
              <a:buSzPct val="230630"/>
              <a:buNone/>
            </a:pPr>
            <a:r>
              <a:rPr lang="en-US" sz="1500"/>
              <a:t>The following are the characteristics of Cloud Computing:</a:t>
            </a:r>
            <a:endParaRPr/>
          </a:p>
          <a:p>
            <a:pPr marL="25400" lvl="0" indent="0" algn="just" rtl="0">
              <a:lnSpc>
                <a:spcPct val="100000"/>
              </a:lnSpc>
              <a:spcBef>
                <a:spcPts val="640"/>
              </a:spcBef>
              <a:spcAft>
                <a:spcPts val="0"/>
              </a:spcAft>
              <a:buSzPct val="230630"/>
              <a:buNone/>
            </a:pPr>
            <a:r>
              <a:rPr lang="en-US" sz="1500" b="1"/>
              <a:t>Scalability:</a:t>
            </a:r>
            <a:r>
              <a:rPr lang="en-US" sz="1500"/>
              <a:t> With Cloud hosting, it is easy to grow and shrink the number and size of servers based on the need. This is done by either increasing or decreasing the resources in the cloud. This ability to alter plans due to fluctuations in business size and needs is a superb benefit of cloud computing, especially when experiencing a sudden growth in demand.</a:t>
            </a:r>
            <a:endParaRPr/>
          </a:p>
          <a:p>
            <a:pPr marL="25400" lvl="0" indent="0" algn="just" rtl="0">
              <a:lnSpc>
                <a:spcPct val="100000"/>
              </a:lnSpc>
              <a:spcBef>
                <a:spcPts val="640"/>
              </a:spcBef>
              <a:spcAft>
                <a:spcPts val="0"/>
              </a:spcAft>
              <a:buSzPct val="230630"/>
              <a:buNone/>
            </a:pPr>
            <a:r>
              <a:rPr lang="en-US" sz="1500" b="1"/>
              <a:t>Save Money: </a:t>
            </a:r>
            <a:r>
              <a:rPr lang="en-US" sz="1500"/>
              <a:t>An advantage of cloud computing is the reduction in hardware costs. Instead of purchasing in-house equipment, hardware needs are left to the vendor. For companies that are growing rapidly, new hardware can be large, expensive, and inconvenient. Cloud computing alleviates these issues because resources can be acquired quickly and easily.</a:t>
            </a:r>
            <a:endParaRPr/>
          </a:p>
          <a:p>
            <a:pPr marL="25400" lvl="0" indent="0" algn="just" rtl="0">
              <a:lnSpc>
                <a:spcPct val="100000"/>
              </a:lnSpc>
              <a:spcBef>
                <a:spcPts val="640"/>
              </a:spcBef>
              <a:spcAft>
                <a:spcPts val="0"/>
              </a:spcAft>
              <a:buSzPct val="230630"/>
              <a:buNone/>
            </a:pPr>
            <a:r>
              <a:rPr lang="en-US" sz="1500" b="1"/>
              <a:t>Reliability: </a:t>
            </a:r>
            <a:r>
              <a:rPr lang="en-US" sz="1500"/>
              <a:t>Rather than being hosted on one single instance of a physical server, hosting is delivered on a virtual partition that draws its resource, such as disk space, from an extensive network of underlying physical servers. If one server goes offline it will have no effect on availability, as the virtual servers will continue to pull resources from the remaining network of servers. </a:t>
            </a:r>
            <a:endParaRPr/>
          </a:p>
          <a:p>
            <a:pPr marL="25400" lvl="0" indent="0" algn="just" rtl="0">
              <a:lnSpc>
                <a:spcPct val="100000"/>
              </a:lnSpc>
              <a:spcBef>
                <a:spcPts val="640"/>
              </a:spcBef>
              <a:spcAft>
                <a:spcPts val="0"/>
              </a:spcAft>
              <a:buSzPct val="230630"/>
              <a:buNone/>
            </a:pPr>
            <a:r>
              <a:rPr lang="en-US" sz="1500" b="1">
                <a:solidFill>
                  <a:schemeClr val="dk1"/>
                </a:solidFill>
                <a:latin typeface="Arial"/>
                <a:ea typeface="Arial"/>
                <a:cs typeface="Arial"/>
                <a:sym typeface="Arial"/>
              </a:rPr>
              <a:t>Physical Security:</a:t>
            </a:r>
            <a:r>
              <a:rPr lang="en-US" sz="1500">
                <a:solidFill>
                  <a:schemeClr val="dk1"/>
                </a:solidFill>
                <a:latin typeface="Arial"/>
                <a:ea typeface="Arial"/>
                <a:cs typeface="Arial"/>
                <a:sym typeface="Arial"/>
              </a:rPr>
              <a:t> The underlying physical servers are still housed within data centers and so benefit from the security measures that those facilities implement to prevent people from accessing or disrupting them on-site. </a:t>
            </a:r>
            <a:endParaRPr/>
          </a:p>
          <a:p>
            <a:pPr marL="457200" lvl="0" indent="-228600" algn="just" rtl="0">
              <a:lnSpc>
                <a:spcPct val="100000"/>
              </a:lnSpc>
              <a:spcBef>
                <a:spcPts val="640"/>
              </a:spcBef>
              <a:spcAft>
                <a:spcPts val="0"/>
              </a:spcAft>
              <a:buSzPct val="230630"/>
              <a:buFont typeface="Times New Roman"/>
              <a:buNone/>
            </a:pPr>
            <a:endParaRPr sz="1500"/>
          </a:p>
          <a:p>
            <a:pPr marL="457200" lvl="0" indent="-228600" algn="just" rtl="0">
              <a:lnSpc>
                <a:spcPct val="100000"/>
              </a:lnSpc>
              <a:spcBef>
                <a:spcPts val="640"/>
              </a:spcBef>
              <a:spcAft>
                <a:spcPts val="0"/>
              </a:spcAft>
              <a:buSzPct val="230630"/>
              <a:buFont typeface="Times New Roman"/>
              <a:buNone/>
            </a:pPr>
            <a:endParaRPr sz="1500"/>
          </a:p>
          <a:p>
            <a:pPr marL="85725" lvl="0" indent="0" algn="l" rtl="0">
              <a:lnSpc>
                <a:spcPct val="100000"/>
              </a:lnSpc>
              <a:spcBef>
                <a:spcPts val="640"/>
              </a:spcBef>
              <a:spcAft>
                <a:spcPts val="0"/>
              </a:spcAft>
              <a:buSzPct val="329472"/>
              <a:buNone/>
            </a:pPr>
            <a:endParaRPr sz="1050"/>
          </a:p>
          <a:p>
            <a:pPr marL="85725" lvl="0" indent="0" algn="just" rtl="0">
              <a:lnSpc>
                <a:spcPct val="100000"/>
              </a:lnSpc>
              <a:spcBef>
                <a:spcPts val="640"/>
              </a:spcBef>
              <a:spcAft>
                <a:spcPts val="0"/>
              </a:spcAft>
              <a:buSzPct val="192192"/>
              <a:buNone/>
            </a:pPr>
            <a:endParaRPr sz="1800"/>
          </a:p>
          <a:p>
            <a:pPr marL="457200" lvl="0" indent="-228600" algn="just" rtl="0">
              <a:lnSpc>
                <a:spcPct val="100000"/>
              </a:lnSpc>
              <a:spcBef>
                <a:spcPts val="640"/>
              </a:spcBef>
              <a:spcAft>
                <a:spcPts val="0"/>
              </a:spcAft>
              <a:buSzPct val="192192"/>
              <a:buNone/>
            </a:pPr>
            <a:endParaRPr sz="1800"/>
          </a:p>
          <a:p>
            <a:pPr marL="457200" lvl="0" indent="-228600" algn="just" rtl="0">
              <a:lnSpc>
                <a:spcPct val="100000"/>
              </a:lnSpc>
              <a:spcBef>
                <a:spcPts val="640"/>
              </a:spcBef>
              <a:spcAft>
                <a:spcPts val="0"/>
              </a:spcAft>
              <a:buSzPct val="115315"/>
              <a:buNone/>
            </a:pPr>
            <a:endParaRPr sz="3000"/>
          </a:p>
        </p:txBody>
      </p:sp>
      <p:sp>
        <p:nvSpPr>
          <p:cNvPr id="542" name="Google Shape;542;p1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60</a:t>
            </a:fld>
            <a:endParaRPr/>
          </a:p>
        </p:txBody>
      </p:sp>
      <p:pic>
        <p:nvPicPr>
          <p:cNvPr id="543" name="Google Shape;543;p122"/>
          <p:cNvPicPr preferRelativeResize="0"/>
          <p:nvPr/>
        </p:nvPicPr>
        <p:blipFill rotWithShape="1">
          <a:blip r:embed="rId3">
            <a:alphaModFix/>
          </a:blip>
          <a:srcRect/>
          <a:stretch/>
        </p:blipFill>
        <p:spPr>
          <a:xfrm>
            <a:off x="94652" y="105033"/>
            <a:ext cx="1290484" cy="54240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23"/>
          <p:cNvSpPr txBox="1">
            <a:spLocks noGrp="1"/>
          </p:cNvSpPr>
          <p:nvPr>
            <p:ph type="title"/>
          </p:nvPr>
        </p:nvSpPr>
        <p:spPr>
          <a:xfrm>
            <a:off x="2824316" y="0"/>
            <a:ext cx="356726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Cloud Computing</a:t>
            </a:r>
            <a:endParaRPr/>
          </a:p>
        </p:txBody>
      </p:sp>
      <p:sp>
        <p:nvSpPr>
          <p:cNvPr id="550" name="Google Shape;550;p123"/>
          <p:cNvSpPr txBox="1">
            <a:spLocks noGrp="1"/>
          </p:cNvSpPr>
          <p:nvPr>
            <p:ph type="body" idx="4294967295"/>
          </p:nvPr>
        </p:nvSpPr>
        <p:spPr>
          <a:xfrm>
            <a:off x="4686300" y="772987"/>
            <a:ext cx="4457699"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a:t>Disadvantages</a:t>
            </a:r>
            <a:endParaRPr/>
          </a:p>
          <a:p>
            <a:pPr marL="457200" lvl="0" indent="-431800" algn="just" rtl="0">
              <a:lnSpc>
                <a:spcPct val="100000"/>
              </a:lnSpc>
              <a:spcBef>
                <a:spcPts val="640"/>
              </a:spcBef>
              <a:spcAft>
                <a:spcPts val="0"/>
              </a:spcAft>
              <a:buSzPts val="3200"/>
              <a:buChar char="•"/>
            </a:pPr>
            <a:r>
              <a:rPr lang="en-US" sz="1800"/>
              <a:t>Security Concerns</a:t>
            </a:r>
            <a:endParaRPr/>
          </a:p>
          <a:p>
            <a:pPr marL="457200" lvl="0" indent="-431800" algn="just" rtl="0">
              <a:lnSpc>
                <a:spcPct val="100000"/>
              </a:lnSpc>
              <a:spcBef>
                <a:spcPts val="640"/>
              </a:spcBef>
              <a:spcAft>
                <a:spcPts val="0"/>
              </a:spcAft>
              <a:buSzPts val="3200"/>
              <a:buChar char="•"/>
            </a:pPr>
            <a:r>
              <a:rPr lang="en-US" sz="1800"/>
              <a:t>Server Down Problems</a:t>
            </a:r>
            <a:endParaRPr/>
          </a:p>
          <a:p>
            <a:pPr marL="457200" lvl="0" indent="-431800" algn="just" rtl="0">
              <a:lnSpc>
                <a:spcPct val="100000"/>
              </a:lnSpc>
              <a:spcBef>
                <a:spcPts val="640"/>
              </a:spcBef>
              <a:spcAft>
                <a:spcPts val="0"/>
              </a:spcAft>
              <a:buSzPts val="3200"/>
              <a:buChar char="•"/>
            </a:pPr>
            <a:r>
              <a:rPr lang="en-US" sz="1800"/>
              <a:t>Dependency on Internet Connectivity</a:t>
            </a:r>
            <a:endParaRPr/>
          </a:p>
          <a:p>
            <a:pPr marL="457200" lvl="0" indent="-431800" algn="just" rtl="0">
              <a:lnSpc>
                <a:spcPct val="100000"/>
              </a:lnSpc>
              <a:spcBef>
                <a:spcPts val="640"/>
              </a:spcBef>
              <a:spcAft>
                <a:spcPts val="0"/>
              </a:spcAft>
              <a:buSzPts val="3200"/>
              <a:buChar char="•"/>
            </a:pPr>
            <a:r>
              <a:rPr lang="en-US" sz="1800"/>
              <a:t>Cost Management Complexity </a:t>
            </a:r>
            <a:endParaRPr/>
          </a:p>
          <a:p>
            <a:pPr marL="457200" lvl="0" indent="-228600" algn="just" rtl="0">
              <a:lnSpc>
                <a:spcPct val="100000"/>
              </a:lnSpc>
              <a:spcBef>
                <a:spcPts val="640"/>
              </a:spcBef>
              <a:spcAft>
                <a:spcPts val="0"/>
              </a:spcAft>
              <a:buSzPts val="3200"/>
              <a:buFont typeface="Times New Roman"/>
              <a:buNone/>
            </a:pPr>
            <a:endParaRPr sz="1500"/>
          </a:p>
          <a:p>
            <a:pPr marL="457200" lvl="0" indent="-228600" algn="just" rtl="0">
              <a:lnSpc>
                <a:spcPct val="100000"/>
              </a:lnSpc>
              <a:spcBef>
                <a:spcPts val="640"/>
              </a:spcBef>
              <a:spcAft>
                <a:spcPts val="0"/>
              </a:spcAft>
              <a:buSzPts val="3200"/>
              <a:buFont typeface="Times New Roman"/>
              <a:buNone/>
            </a:pPr>
            <a:endParaRPr sz="1500"/>
          </a:p>
          <a:p>
            <a:pPr marL="85725" lvl="0" indent="0" algn="l" rtl="0">
              <a:lnSpc>
                <a:spcPct val="100000"/>
              </a:lnSpc>
              <a:spcBef>
                <a:spcPts val="640"/>
              </a:spcBef>
              <a:spcAft>
                <a:spcPts val="0"/>
              </a:spcAft>
              <a:buSzPts val="3200"/>
              <a:buNone/>
            </a:pPr>
            <a:endParaRPr sz="1050"/>
          </a:p>
          <a:p>
            <a:pPr marL="85725" lvl="0" indent="0" algn="just" rtl="0">
              <a:lnSpc>
                <a:spcPct val="100000"/>
              </a:lnSpc>
              <a:spcBef>
                <a:spcPts val="640"/>
              </a:spcBef>
              <a:spcAft>
                <a:spcPts val="0"/>
              </a:spcAft>
              <a:buSzPts val="3200"/>
              <a:buNone/>
            </a:pPr>
            <a:endParaRPr sz="1800"/>
          </a:p>
          <a:p>
            <a:pPr marL="457200" lvl="0" indent="-228600" algn="just" rtl="0">
              <a:lnSpc>
                <a:spcPct val="100000"/>
              </a:lnSpc>
              <a:spcBef>
                <a:spcPts val="640"/>
              </a:spcBef>
              <a:spcAft>
                <a:spcPts val="0"/>
              </a:spcAft>
              <a:buSzPts val="3200"/>
              <a:buNone/>
            </a:pPr>
            <a:endParaRPr sz="1800"/>
          </a:p>
          <a:p>
            <a:pPr marL="457200" lvl="0" indent="-228600" algn="just" rtl="0">
              <a:lnSpc>
                <a:spcPct val="100000"/>
              </a:lnSpc>
              <a:spcBef>
                <a:spcPts val="640"/>
              </a:spcBef>
              <a:spcAft>
                <a:spcPts val="0"/>
              </a:spcAft>
              <a:buSzPts val="3200"/>
              <a:buNone/>
            </a:pPr>
            <a:endParaRPr sz="3000"/>
          </a:p>
        </p:txBody>
      </p:sp>
      <p:sp>
        <p:nvSpPr>
          <p:cNvPr id="551" name="Google Shape;551;p1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pic>
        <p:nvPicPr>
          <p:cNvPr id="552" name="Google Shape;552;p123"/>
          <p:cNvPicPr preferRelativeResize="0"/>
          <p:nvPr/>
        </p:nvPicPr>
        <p:blipFill rotWithShape="1">
          <a:blip r:embed="rId3">
            <a:alphaModFix/>
          </a:blip>
          <a:srcRect/>
          <a:stretch/>
        </p:blipFill>
        <p:spPr>
          <a:xfrm>
            <a:off x="0" y="125015"/>
            <a:ext cx="1290484" cy="542407"/>
          </a:xfrm>
          <a:prstGeom prst="rect">
            <a:avLst/>
          </a:prstGeom>
          <a:noFill/>
          <a:ln>
            <a:noFill/>
          </a:ln>
        </p:spPr>
      </p:pic>
      <p:sp>
        <p:nvSpPr>
          <p:cNvPr id="553" name="Google Shape;553;p123"/>
          <p:cNvSpPr txBox="1"/>
          <p:nvPr/>
        </p:nvSpPr>
        <p:spPr>
          <a:xfrm>
            <a:off x="1" y="816921"/>
            <a:ext cx="4577446" cy="4201564"/>
          </a:xfrm>
          <a:prstGeom prst="rect">
            <a:avLst/>
          </a:prstGeom>
          <a:noFill/>
          <a:ln>
            <a:noFill/>
          </a:ln>
        </p:spPr>
        <p:txBody>
          <a:bodyPr spcFirstLastPara="1" wrap="square" lIns="68550" tIns="34275" rIns="68550" bIns="34275" anchor="t" anchorCtr="0">
            <a:noAutofit/>
          </a:bodyPr>
          <a:lstStyle/>
          <a:p>
            <a:pPr marL="85725" marR="0" lvl="0" indent="0" algn="ctr" rtl="0">
              <a:lnSpc>
                <a:spcPct val="100000"/>
              </a:lnSpc>
              <a:spcBef>
                <a:spcPts val="360"/>
              </a:spcBef>
              <a:spcAft>
                <a:spcPts val="0"/>
              </a:spcAft>
              <a:buClr>
                <a:schemeClr val="dk1"/>
              </a:buClr>
              <a:buSzPts val="1800"/>
              <a:buFont typeface="Arial"/>
              <a:buNone/>
            </a:pPr>
            <a:r>
              <a:rPr lang="en-US" sz="3300" b="0" i="0" u="none" strike="noStrike" cap="none">
                <a:solidFill>
                  <a:schemeClr val="dk1"/>
                </a:solidFill>
                <a:latin typeface="Calibri"/>
                <a:ea typeface="Calibri"/>
                <a:cs typeface="Calibri"/>
                <a:sym typeface="Calibri"/>
              </a:rPr>
              <a:t>Advantages</a:t>
            </a:r>
            <a:endParaRPr/>
          </a:p>
          <a:p>
            <a:pPr marL="457200" marR="0" lvl="0" indent="-342900" algn="just" rtl="0">
              <a:lnSpc>
                <a:spcPct val="100000"/>
              </a:lnSpc>
              <a:spcBef>
                <a:spcPts val="360"/>
              </a:spcBef>
              <a:spcAft>
                <a:spcPts val="0"/>
              </a:spcAft>
              <a:buClr>
                <a:schemeClr val="dk1"/>
              </a:buClr>
              <a:buSzPts val="1800"/>
              <a:buChar char="•"/>
            </a:pPr>
            <a:r>
              <a:rPr lang="en-US" sz="1800" i="0" u="none" strike="noStrike" cap="none">
                <a:solidFill>
                  <a:schemeClr val="dk1"/>
                </a:solidFill>
                <a:latin typeface="Calibri"/>
                <a:ea typeface="Calibri"/>
                <a:cs typeface="Calibri"/>
                <a:sym typeface="Calibri"/>
              </a:rPr>
              <a:t>Cost Efficiency</a:t>
            </a:r>
            <a:endParaRPr sz="3300" i="0" u="none" strike="noStrike" cap="none">
              <a:solidFill>
                <a:schemeClr val="dk1"/>
              </a:solidFill>
              <a:latin typeface="Calibri"/>
              <a:ea typeface="Calibri"/>
              <a:cs typeface="Calibri"/>
              <a:sym typeface="Calibri"/>
            </a:endParaRPr>
          </a:p>
          <a:p>
            <a:pPr marL="457200" marR="0" lvl="0" indent="-342900" algn="just" rtl="0">
              <a:lnSpc>
                <a:spcPct val="100000"/>
              </a:lnSpc>
              <a:spcBef>
                <a:spcPts val="360"/>
              </a:spcBef>
              <a:spcAft>
                <a:spcPts val="0"/>
              </a:spcAft>
              <a:buClr>
                <a:schemeClr val="dk1"/>
              </a:buClr>
              <a:buSzPts val="1800"/>
              <a:buChar char="•"/>
            </a:pPr>
            <a:r>
              <a:rPr lang="en-US" sz="1800" i="0" u="none" strike="noStrike" cap="none">
                <a:solidFill>
                  <a:schemeClr val="dk1"/>
                </a:solidFill>
                <a:latin typeface="Calibri"/>
                <a:ea typeface="Calibri"/>
                <a:cs typeface="Calibri"/>
                <a:sym typeface="Calibri"/>
              </a:rPr>
              <a:t>Flexibility and Scalability</a:t>
            </a:r>
            <a:endParaRPr/>
          </a:p>
          <a:p>
            <a:pPr marL="457200" marR="0" lvl="0" indent="-342900" algn="just" rtl="0">
              <a:lnSpc>
                <a:spcPct val="100000"/>
              </a:lnSpc>
              <a:spcBef>
                <a:spcPts val="360"/>
              </a:spcBef>
              <a:spcAft>
                <a:spcPts val="0"/>
              </a:spcAft>
              <a:buClr>
                <a:schemeClr val="dk1"/>
              </a:buClr>
              <a:buSzPts val="1800"/>
              <a:buChar char="•"/>
            </a:pPr>
            <a:r>
              <a:rPr lang="en-US" sz="1800" i="0" u="none" strike="noStrike" cap="none">
                <a:solidFill>
                  <a:schemeClr val="dk1"/>
                </a:solidFill>
                <a:latin typeface="Calibri"/>
                <a:ea typeface="Calibri"/>
                <a:cs typeface="Calibri"/>
                <a:sym typeface="Calibri"/>
              </a:rPr>
              <a:t>Collaboration and Accessibility</a:t>
            </a:r>
            <a:endParaRPr/>
          </a:p>
          <a:p>
            <a:pPr marL="457200" marR="0" lvl="0" indent="-342900" algn="just" rtl="0">
              <a:lnSpc>
                <a:spcPct val="100000"/>
              </a:lnSpc>
              <a:spcBef>
                <a:spcPts val="360"/>
              </a:spcBef>
              <a:spcAft>
                <a:spcPts val="0"/>
              </a:spcAft>
              <a:buClr>
                <a:schemeClr val="dk1"/>
              </a:buClr>
              <a:buSzPts val="1800"/>
              <a:buChar char="•"/>
            </a:pPr>
            <a:r>
              <a:rPr lang="en-US" sz="1800" i="0" u="none" strike="noStrike" cap="none">
                <a:solidFill>
                  <a:schemeClr val="dk1"/>
                </a:solidFill>
                <a:latin typeface="Calibri"/>
                <a:ea typeface="Calibri"/>
                <a:cs typeface="Calibri"/>
                <a:sym typeface="Calibri"/>
              </a:rPr>
              <a:t>Automatic Maintenance and Updates</a:t>
            </a:r>
            <a:endParaRPr sz="3000" i="0" u="none" strike="noStrike" cap="none">
              <a:solidFill>
                <a:schemeClr val="dk1"/>
              </a:solidFill>
              <a:latin typeface="Calibri"/>
              <a:ea typeface="Calibri"/>
              <a:cs typeface="Calibri"/>
              <a:sym typeface="Calibri"/>
            </a:endParaRPr>
          </a:p>
          <a:p>
            <a:pPr marL="85725" marR="0" lvl="0" indent="0" algn="l" rtl="0">
              <a:lnSpc>
                <a:spcPct val="100000"/>
              </a:lnSpc>
              <a:spcBef>
                <a:spcPts val="360"/>
              </a:spcBef>
              <a:spcAft>
                <a:spcPts val="0"/>
              </a:spcAft>
              <a:buClr>
                <a:schemeClr val="dk1"/>
              </a:buClr>
              <a:buSzPts val="1800"/>
              <a:buFont typeface="Arial"/>
              <a:buNone/>
            </a:pPr>
            <a:r>
              <a:rPr lang="en-US" sz="1500" b="0" i="0" u="none" strike="noStrike" cap="none">
                <a:solidFill>
                  <a:schemeClr val="dk1"/>
                </a:solidFill>
                <a:latin typeface="Calibri"/>
                <a:ea typeface="Calibri"/>
                <a:cs typeface="Calibri"/>
                <a:sym typeface="Calibri"/>
              </a:rPr>
              <a:t> </a:t>
            </a:r>
            <a:endParaRPr/>
          </a:p>
          <a:p>
            <a:pPr marL="457200" marR="0" lvl="0" indent="-228600" algn="just" rtl="0">
              <a:lnSpc>
                <a:spcPct val="100000"/>
              </a:lnSpc>
              <a:spcBef>
                <a:spcPts val="360"/>
              </a:spcBef>
              <a:spcAft>
                <a:spcPts val="0"/>
              </a:spcAft>
              <a:buClr>
                <a:schemeClr val="dk1"/>
              </a:buClr>
              <a:buSzPts val="1800"/>
              <a:buFont typeface="Times New Roman"/>
              <a:buNone/>
            </a:pPr>
            <a:endParaRPr sz="1500" b="0" i="0" u="none" strike="noStrike" cap="none">
              <a:solidFill>
                <a:schemeClr val="dk1"/>
              </a:solidFill>
              <a:latin typeface="Calibri"/>
              <a:ea typeface="Calibri"/>
              <a:cs typeface="Calibri"/>
              <a:sym typeface="Calibri"/>
            </a:endParaRPr>
          </a:p>
          <a:p>
            <a:pPr marL="457200" marR="0" lvl="0" indent="-228600" algn="just" rtl="0">
              <a:lnSpc>
                <a:spcPct val="100000"/>
              </a:lnSpc>
              <a:spcBef>
                <a:spcPts val="360"/>
              </a:spcBef>
              <a:spcAft>
                <a:spcPts val="0"/>
              </a:spcAft>
              <a:buClr>
                <a:schemeClr val="dk1"/>
              </a:buClr>
              <a:buSzPts val="1800"/>
              <a:buFont typeface="Times New Roman"/>
              <a:buNone/>
            </a:pPr>
            <a:endParaRPr sz="1500" b="0" i="0" u="none" strike="noStrike" cap="none">
              <a:solidFill>
                <a:schemeClr val="dk1"/>
              </a:solidFill>
              <a:latin typeface="Calibri"/>
              <a:ea typeface="Calibri"/>
              <a:cs typeface="Calibri"/>
              <a:sym typeface="Calibri"/>
            </a:endParaRPr>
          </a:p>
          <a:p>
            <a:pPr marL="85725" marR="0" lvl="0" indent="0" algn="l" rtl="0">
              <a:lnSpc>
                <a:spcPct val="100000"/>
              </a:lnSpc>
              <a:spcBef>
                <a:spcPts val="360"/>
              </a:spcBef>
              <a:spcAft>
                <a:spcPts val="0"/>
              </a:spcAft>
              <a:buClr>
                <a:schemeClr val="dk1"/>
              </a:buClr>
              <a:buSzPts val="1800"/>
              <a:buFont typeface="Arial"/>
              <a:buNone/>
            </a:pPr>
            <a:endParaRPr sz="1050" b="0" i="0" u="none" strike="noStrike" cap="none">
              <a:solidFill>
                <a:schemeClr val="dk1"/>
              </a:solidFill>
              <a:latin typeface="Calibri"/>
              <a:ea typeface="Calibri"/>
              <a:cs typeface="Calibri"/>
              <a:sym typeface="Calibri"/>
            </a:endParaRPr>
          </a:p>
          <a:p>
            <a:pPr marL="85725" marR="0" lvl="0" indent="0" algn="just"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0" indent="-228600" algn="just"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0" indent="-228600" algn="just" rtl="0">
              <a:lnSpc>
                <a:spcPct val="100000"/>
              </a:lnSpc>
              <a:spcBef>
                <a:spcPts val="360"/>
              </a:spcBef>
              <a:spcAft>
                <a:spcPts val="0"/>
              </a:spcAft>
              <a:buClr>
                <a:schemeClr val="dk1"/>
              </a:buClr>
              <a:buSzPts val="1800"/>
              <a:buFont typeface="Arial"/>
              <a:buNone/>
            </a:pPr>
            <a:endParaRPr sz="3000" b="0" i="0" u="none" strike="noStrike" cap="none">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24"/>
          <p:cNvSpPr txBox="1">
            <a:spLocks noGrp="1"/>
          </p:cNvSpPr>
          <p:nvPr>
            <p:ph type="title"/>
          </p:nvPr>
        </p:nvSpPr>
        <p:spPr>
          <a:xfrm>
            <a:off x="1819976" y="0"/>
            <a:ext cx="457160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Big Data</a:t>
            </a:r>
            <a:endParaRPr/>
          </a:p>
        </p:txBody>
      </p:sp>
      <p:sp>
        <p:nvSpPr>
          <p:cNvPr id="560" name="Google Shape;560;p124"/>
          <p:cNvSpPr txBox="1">
            <a:spLocks noGrp="1"/>
          </p:cNvSpPr>
          <p:nvPr>
            <p:ph type="body" idx="4294967295"/>
          </p:nvPr>
        </p:nvSpPr>
        <p:spPr>
          <a:xfrm>
            <a:off x="0" y="702621"/>
            <a:ext cx="9144000"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a:t>Big Data</a:t>
            </a:r>
            <a:endParaRPr/>
          </a:p>
          <a:p>
            <a:pPr marL="457200" lvl="0" indent="-425450" algn="just" rtl="0">
              <a:lnSpc>
                <a:spcPct val="100000"/>
              </a:lnSpc>
              <a:spcBef>
                <a:spcPts val="640"/>
              </a:spcBef>
              <a:spcAft>
                <a:spcPts val="0"/>
              </a:spcAft>
              <a:buSzPts val="3100"/>
              <a:buChar char="•"/>
            </a:pPr>
            <a:r>
              <a:rPr lang="en-US" sz="1700"/>
              <a:t>Big data refers to the data which is huge in size and also increasing rapidly with respect to time. </a:t>
            </a:r>
            <a:endParaRPr sz="3100"/>
          </a:p>
          <a:p>
            <a:pPr marL="457200" lvl="0" indent="-425450" algn="just" rtl="0">
              <a:lnSpc>
                <a:spcPct val="100000"/>
              </a:lnSpc>
              <a:spcBef>
                <a:spcPts val="640"/>
              </a:spcBef>
              <a:spcAft>
                <a:spcPts val="0"/>
              </a:spcAft>
              <a:buSzPts val="3100"/>
              <a:buChar char="•"/>
            </a:pPr>
            <a:r>
              <a:rPr lang="en-US" sz="1700"/>
              <a:t>Big data includes structured data, unstructured data as well as semi-structured data. Big data can not be stored and processed in traditional data management tools it needs specialized big data management tools. </a:t>
            </a:r>
            <a:endParaRPr sz="3100"/>
          </a:p>
          <a:p>
            <a:pPr marL="457200" lvl="0" indent="-425450" algn="just" rtl="0">
              <a:lnSpc>
                <a:spcPct val="100000"/>
              </a:lnSpc>
              <a:spcBef>
                <a:spcPts val="640"/>
              </a:spcBef>
              <a:spcAft>
                <a:spcPts val="0"/>
              </a:spcAft>
              <a:buSzPts val="3100"/>
              <a:buChar char="•"/>
            </a:pPr>
            <a:r>
              <a:rPr lang="en-US" sz="1700"/>
              <a:t>It refers to complex and large data sets having 5 V’s volume, velocity, Veracity, Value and variety information assets. It includes data storage, data analysis, data mining and data visualization.</a:t>
            </a:r>
            <a:endParaRPr sz="2900"/>
          </a:p>
          <a:p>
            <a:pPr marL="85725" lvl="0" indent="0" algn="l" rtl="0">
              <a:lnSpc>
                <a:spcPct val="100000"/>
              </a:lnSpc>
              <a:spcBef>
                <a:spcPts val="640"/>
              </a:spcBef>
              <a:spcAft>
                <a:spcPts val="0"/>
              </a:spcAft>
              <a:buSzPts val="3200"/>
              <a:buNone/>
            </a:pPr>
            <a:endParaRPr sz="950"/>
          </a:p>
          <a:p>
            <a:pPr marL="85725" lvl="0" indent="0" algn="just" rtl="0">
              <a:lnSpc>
                <a:spcPct val="100000"/>
              </a:lnSpc>
              <a:spcBef>
                <a:spcPts val="640"/>
              </a:spcBef>
              <a:spcAft>
                <a:spcPts val="0"/>
              </a:spcAft>
              <a:buSzPts val="3200"/>
              <a:buNone/>
            </a:pPr>
            <a:r>
              <a:rPr lang="en-US" sz="1700" b="1"/>
              <a:t>Examples</a:t>
            </a:r>
            <a:r>
              <a:rPr lang="en-US" sz="1700"/>
              <a:t> of the sources where big data is generated includes social media data, e-commerce data, weather station data, IoT Sensor data etc.</a:t>
            </a:r>
            <a:endParaRPr sz="2900"/>
          </a:p>
          <a:p>
            <a:pPr marL="457200" lvl="0" indent="-228600" algn="just" rtl="0">
              <a:lnSpc>
                <a:spcPct val="100000"/>
              </a:lnSpc>
              <a:spcBef>
                <a:spcPts val="640"/>
              </a:spcBef>
              <a:spcAft>
                <a:spcPts val="0"/>
              </a:spcAft>
              <a:buSzPts val="3200"/>
              <a:buNone/>
            </a:pPr>
            <a:endParaRPr sz="1800"/>
          </a:p>
          <a:p>
            <a:pPr marL="457200" lvl="0" indent="-228600" algn="just" rtl="0">
              <a:lnSpc>
                <a:spcPct val="100000"/>
              </a:lnSpc>
              <a:spcBef>
                <a:spcPts val="640"/>
              </a:spcBef>
              <a:spcAft>
                <a:spcPts val="0"/>
              </a:spcAft>
              <a:buSzPts val="3200"/>
              <a:buNone/>
            </a:pPr>
            <a:endParaRPr sz="3000"/>
          </a:p>
        </p:txBody>
      </p:sp>
      <p:sp>
        <p:nvSpPr>
          <p:cNvPr id="561" name="Google Shape;561;p1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62</a:t>
            </a:fld>
            <a:endParaRPr/>
          </a:p>
        </p:txBody>
      </p:sp>
      <p:pic>
        <p:nvPicPr>
          <p:cNvPr id="562" name="Google Shape;562;p124"/>
          <p:cNvPicPr preferRelativeResize="0"/>
          <p:nvPr/>
        </p:nvPicPr>
        <p:blipFill rotWithShape="1">
          <a:blip r:embed="rId3">
            <a:alphaModFix/>
          </a:blip>
          <a:srcRect/>
          <a:stretch/>
        </p:blipFill>
        <p:spPr>
          <a:xfrm>
            <a:off x="529492" y="123228"/>
            <a:ext cx="1290484" cy="54240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25"/>
          <p:cNvSpPr txBox="1">
            <a:spLocks noGrp="1"/>
          </p:cNvSpPr>
          <p:nvPr>
            <p:ph type="title"/>
          </p:nvPr>
        </p:nvSpPr>
        <p:spPr>
          <a:xfrm>
            <a:off x="1430232" y="0"/>
            <a:ext cx="496135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Big Data</a:t>
            </a:r>
            <a:endParaRPr/>
          </a:p>
        </p:txBody>
      </p:sp>
      <p:sp>
        <p:nvSpPr>
          <p:cNvPr id="569" name="Google Shape;569;p125"/>
          <p:cNvSpPr txBox="1">
            <a:spLocks noGrp="1"/>
          </p:cNvSpPr>
          <p:nvPr>
            <p:ph type="body" idx="4294967295"/>
          </p:nvPr>
        </p:nvSpPr>
        <p:spPr>
          <a:xfrm>
            <a:off x="0" y="702621"/>
            <a:ext cx="9144000" cy="4201564"/>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3300" dirty="0"/>
              <a:t>Big Data</a:t>
            </a:r>
            <a:endParaRPr dirty="0"/>
          </a:p>
          <a:p>
            <a:pPr marL="85725" lvl="0" indent="0" algn="l" rtl="0">
              <a:lnSpc>
                <a:spcPct val="100000"/>
              </a:lnSpc>
              <a:spcBef>
                <a:spcPts val="640"/>
              </a:spcBef>
              <a:spcAft>
                <a:spcPts val="0"/>
              </a:spcAft>
              <a:buSzPts val="3200"/>
              <a:buNone/>
            </a:pPr>
            <a:r>
              <a:rPr lang="en-US" sz="1500" b="1" dirty="0"/>
              <a:t>Characteristics of Big Data :</a:t>
            </a:r>
            <a:endParaRPr sz="1500" dirty="0"/>
          </a:p>
          <a:p>
            <a:pPr marL="457200" lvl="0" indent="-431800" algn="l" rtl="0">
              <a:lnSpc>
                <a:spcPct val="100000"/>
              </a:lnSpc>
              <a:spcBef>
                <a:spcPts val="640"/>
              </a:spcBef>
              <a:spcAft>
                <a:spcPts val="0"/>
              </a:spcAft>
              <a:buSzPts val="3200"/>
              <a:buFont typeface="Arial"/>
              <a:buChar char="•"/>
            </a:pPr>
            <a:r>
              <a:rPr lang="en-US" sz="1500" dirty="0"/>
              <a:t>Variety of Big data – Structured, unstructured, and semi structured data</a:t>
            </a:r>
            <a:endParaRPr dirty="0"/>
          </a:p>
          <a:p>
            <a:pPr marL="457200" lvl="0" indent="-431800" algn="l" rtl="0">
              <a:lnSpc>
                <a:spcPct val="100000"/>
              </a:lnSpc>
              <a:spcBef>
                <a:spcPts val="640"/>
              </a:spcBef>
              <a:spcAft>
                <a:spcPts val="0"/>
              </a:spcAft>
              <a:buSzPts val="3200"/>
              <a:buFont typeface="Arial"/>
              <a:buChar char="•"/>
            </a:pPr>
            <a:r>
              <a:rPr lang="en-US" sz="1500" dirty="0"/>
              <a:t>Velocity of Big data – Speed of data generation</a:t>
            </a:r>
            <a:endParaRPr dirty="0"/>
          </a:p>
          <a:p>
            <a:pPr marL="457200" lvl="0" indent="-431800" algn="l" rtl="0">
              <a:lnSpc>
                <a:spcPct val="100000"/>
              </a:lnSpc>
              <a:spcBef>
                <a:spcPts val="640"/>
              </a:spcBef>
              <a:spcAft>
                <a:spcPts val="0"/>
              </a:spcAft>
              <a:buSzPts val="3200"/>
              <a:buFont typeface="Arial"/>
              <a:buChar char="•"/>
            </a:pPr>
            <a:r>
              <a:rPr lang="en-US" sz="1500" dirty="0"/>
              <a:t>Volume of Big data – Huge volumes of data that is being generated</a:t>
            </a:r>
            <a:endParaRPr dirty="0"/>
          </a:p>
          <a:p>
            <a:pPr marL="457200" lvl="0" indent="-431800" algn="l" rtl="0">
              <a:lnSpc>
                <a:spcPct val="100000"/>
              </a:lnSpc>
              <a:spcBef>
                <a:spcPts val="640"/>
              </a:spcBef>
              <a:spcAft>
                <a:spcPts val="0"/>
              </a:spcAft>
              <a:buSzPts val="3200"/>
              <a:buFont typeface="Arial"/>
              <a:buChar char="•"/>
            </a:pPr>
            <a:r>
              <a:rPr lang="en-US" sz="1500" dirty="0"/>
              <a:t>Value of Big data – Extracting useful information and making it valuable</a:t>
            </a:r>
            <a:endParaRPr dirty="0"/>
          </a:p>
          <a:p>
            <a:pPr marL="457200" lvl="0" indent="-431800" algn="l" rtl="0">
              <a:lnSpc>
                <a:spcPct val="100000"/>
              </a:lnSpc>
              <a:spcBef>
                <a:spcPts val="640"/>
              </a:spcBef>
              <a:spcAft>
                <a:spcPts val="0"/>
              </a:spcAft>
              <a:buSzPts val="3200"/>
              <a:buFont typeface="Arial"/>
              <a:buChar char="•"/>
            </a:pPr>
            <a:r>
              <a:rPr lang="en-US" sz="1500" dirty="0"/>
              <a:t>Variability of Big data – Inconsistency which can be shown by the data at times.</a:t>
            </a:r>
            <a:endParaRPr dirty="0"/>
          </a:p>
          <a:p>
            <a:pPr marL="457200" lvl="0" indent="-228600" algn="just" rtl="0">
              <a:lnSpc>
                <a:spcPct val="100000"/>
              </a:lnSpc>
              <a:spcBef>
                <a:spcPts val="640"/>
              </a:spcBef>
              <a:spcAft>
                <a:spcPts val="0"/>
              </a:spcAft>
              <a:buSzPts val="3200"/>
              <a:buNone/>
            </a:pPr>
            <a:endParaRPr sz="1800" dirty="0"/>
          </a:p>
          <a:p>
            <a:pPr marL="457200" lvl="0" indent="-228600" algn="just" rtl="0">
              <a:lnSpc>
                <a:spcPct val="100000"/>
              </a:lnSpc>
              <a:spcBef>
                <a:spcPts val="640"/>
              </a:spcBef>
              <a:spcAft>
                <a:spcPts val="0"/>
              </a:spcAft>
              <a:buSzPts val="3200"/>
              <a:buNone/>
            </a:pPr>
            <a:endParaRPr sz="3000" dirty="0"/>
          </a:p>
        </p:txBody>
      </p:sp>
      <p:sp>
        <p:nvSpPr>
          <p:cNvPr id="570" name="Google Shape;570;p1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63</a:t>
            </a:fld>
            <a:endParaRPr/>
          </a:p>
        </p:txBody>
      </p:sp>
      <p:pic>
        <p:nvPicPr>
          <p:cNvPr id="571" name="Google Shape;571;p125"/>
          <p:cNvPicPr preferRelativeResize="0"/>
          <p:nvPr/>
        </p:nvPicPr>
        <p:blipFill rotWithShape="1">
          <a:blip r:embed="rId3">
            <a:alphaModFix/>
          </a:blip>
          <a:srcRect/>
          <a:stretch/>
        </p:blipFill>
        <p:spPr>
          <a:xfrm>
            <a:off x="139748" y="123228"/>
            <a:ext cx="1290484" cy="54240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26"/>
          <p:cNvSpPr txBox="1">
            <a:spLocks noGrp="1"/>
          </p:cNvSpPr>
          <p:nvPr>
            <p:ph type="title"/>
          </p:nvPr>
        </p:nvSpPr>
        <p:spPr>
          <a:xfrm>
            <a:off x="2824316" y="0"/>
            <a:ext cx="356726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Big Data</a:t>
            </a:r>
            <a:endParaRPr/>
          </a:p>
        </p:txBody>
      </p:sp>
      <p:sp>
        <p:nvSpPr>
          <p:cNvPr id="578" name="Google Shape;578;p126"/>
          <p:cNvSpPr txBox="1">
            <a:spLocks noGrp="1"/>
          </p:cNvSpPr>
          <p:nvPr>
            <p:ph type="body" idx="4294967295"/>
          </p:nvPr>
        </p:nvSpPr>
        <p:spPr>
          <a:xfrm>
            <a:off x="0" y="702621"/>
            <a:ext cx="9144000" cy="4201564"/>
          </a:xfrm>
          <a:prstGeom prst="rect">
            <a:avLst/>
          </a:prstGeom>
          <a:noFill/>
          <a:ln>
            <a:noFill/>
          </a:ln>
        </p:spPr>
        <p:txBody>
          <a:bodyPr spcFirstLastPara="1" wrap="square" lIns="91425" tIns="45700" rIns="91425" bIns="45700" anchor="t" anchorCtr="0">
            <a:normAutofit fontScale="85000" lnSpcReduction="10000"/>
          </a:bodyPr>
          <a:lstStyle/>
          <a:p>
            <a:pPr marL="85725" lvl="0" indent="0" algn="ctr" rtl="0">
              <a:lnSpc>
                <a:spcPct val="100000"/>
              </a:lnSpc>
              <a:spcBef>
                <a:spcPts val="640"/>
              </a:spcBef>
              <a:spcAft>
                <a:spcPts val="0"/>
              </a:spcAft>
              <a:buSzPct val="114081"/>
              <a:buNone/>
            </a:pPr>
            <a:r>
              <a:rPr lang="en-US" sz="3300" dirty="0"/>
              <a:t>Types of Big Data</a:t>
            </a:r>
            <a:endParaRPr sz="1800" dirty="0"/>
          </a:p>
          <a:p>
            <a:pPr marL="85725" lvl="0" indent="0" algn="l" rtl="0">
              <a:lnSpc>
                <a:spcPct val="100000"/>
              </a:lnSpc>
              <a:spcBef>
                <a:spcPts val="640"/>
              </a:spcBef>
              <a:spcAft>
                <a:spcPts val="0"/>
              </a:spcAft>
              <a:buSzPct val="209150"/>
              <a:buNone/>
            </a:pPr>
            <a:r>
              <a:rPr lang="en-US" sz="1800" b="1" dirty="0"/>
              <a:t>1. Structured</a:t>
            </a:r>
            <a:endParaRPr dirty="0"/>
          </a:p>
          <a:p>
            <a:pPr marL="85725" lvl="0" indent="0" algn="l" rtl="0">
              <a:lnSpc>
                <a:spcPct val="100000"/>
              </a:lnSpc>
              <a:spcBef>
                <a:spcPts val="640"/>
              </a:spcBef>
              <a:spcAft>
                <a:spcPts val="0"/>
              </a:spcAft>
              <a:buSzPct val="209150"/>
              <a:buNone/>
            </a:pPr>
            <a:r>
              <a:rPr lang="en-US" sz="1800" dirty="0"/>
              <a:t>Structured data are defined as the data which can be stored, processed and accessed in a fixed format. Structured data has a fixed schema and thus can be processed easily. We can use SQL to manage structured data.</a:t>
            </a:r>
            <a:endParaRPr dirty="0"/>
          </a:p>
          <a:p>
            <a:pPr marL="85725" lvl="0" indent="0" algn="l" rtl="0">
              <a:lnSpc>
                <a:spcPct val="100000"/>
              </a:lnSpc>
              <a:spcBef>
                <a:spcPts val="640"/>
              </a:spcBef>
              <a:spcAft>
                <a:spcPts val="0"/>
              </a:spcAft>
              <a:buSzPct val="209150"/>
              <a:buNone/>
            </a:pPr>
            <a:r>
              <a:rPr lang="en-US" sz="1800" b="1" dirty="0"/>
              <a:t>Example of Structured Data:</a:t>
            </a:r>
            <a:r>
              <a:rPr lang="en-US" sz="1800" dirty="0"/>
              <a:t> Data stored in RDBMS.</a:t>
            </a:r>
            <a:endParaRPr dirty="0"/>
          </a:p>
          <a:p>
            <a:pPr marL="85725" lvl="0" indent="0" algn="l" rtl="0">
              <a:lnSpc>
                <a:spcPct val="100000"/>
              </a:lnSpc>
              <a:spcBef>
                <a:spcPts val="640"/>
              </a:spcBef>
              <a:spcAft>
                <a:spcPts val="0"/>
              </a:spcAft>
              <a:buSzPct val="209150"/>
              <a:buNone/>
            </a:pPr>
            <a:r>
              <a:rPr lang="en-US" sz="1800" b="1" dirty="0"/>
              <a:t>2. Semi-Structured</a:t>
            </a:r>
            <a:endParaRPr dirty="0"/>
          </a:p>
          <a:p>
            <a:pPr marL="85725" lvl="0" indent="0" algn="l" rtl="0">
              <a:lnSpc>
                <a:spcPct val="100000"/>
              </a:lnSpc>
              <a:spcBef>
                <a:spcPts val="640"/>
              </a:spcBef>
              <a:spcAft>
                <a:spcPts val="0"/>
              </a:spcAft>
              <a:buSzPct val="209150"/>
              <a:buNone/>
            </a:pPr>
            <a:r>
              <a:rPr lang="en-US" sz="1800" dirty="0"/>
              <a:t>Semi-Structured data are the data that do not have any formal structure like table definition in RDBMS, but they have some organizational properties like markers and tags to separate semantic elements thus, making it easier for analysis.</a:t>
            </a:r>
            <a:endParaRPr dirty="0"/>
          </a:p>
          <a:p>
            <a:pPr marL="85725" lvl="0" indent="0" algn="l" rtl="0">
              <a:lnSpc>
                <a:spcPct val="100000"/>
              </a:lnSpc>
              <a:spcBef>
                <a:spcPts val="640"/>
              </a:spcBef>
              <a:spcAft>
                <a:spcPts val="0"/>
              </a:spcAft>
              <a:buSzPct val="209150"/>
              <a:buNone/>
            </a:pPr>
            <a:r>
              <a:rPr lang="en-US" sz="1800" b="1" dirty="0"/>
              <a:t>Example of Semi-Structured Data:</a:t>
            </a:r>
            <a:r>
              <a:rPr lang="en-US" sz="1800" dirty="0"/>
              <a:t> XML files or JSON documents.</a:t>
            </a:r>
            <a:endParaRPr dirty="0"/>
          </a:p>
          <a:p>
            <a:pPr marL="85725" lvl="0" indent="0" algn="l" rtl="0">
              <a:lnSpc>
                <a:spcPct val="100000"/>
              </a:lnSpc>
              <a:spcBef>
                <a:spcPts val="640"/>
              </a:spcBef>
              <a:spcAft>
                <a:spcPts val="0"/>
              </a:spcAft>
              <a:buSzPct val="209150"/>
              <a:buNone/>
            </a:pPr>
            <a:r>
              <a:rPr lang="en-US" sz="1800" b="1" dirty="0"/>
              <a:t>3. Unstructured: </a:t>
            </a:r>
            <a:endParaRPr dirty="0"/>
          </a:p>
          <a:p>
            <a:pPr marL="85725" lvl="0" indent="0" algn="l" rtl="0">
              <a:lnSpc>
                <a:spcPct val="100000"/>
              </a:lnSpc>
              <a:spcBef>
                <a:spcPts val="640"/>
              </a:spcBef>
              <a:spcAft>
                <a:spcPts val="0"/>
              </a:spcAft>
              <a:buSzPct val="209150"/>
              <a:buNone/>
            </a:pPr>
            <a:r>
              <a:rPr lang="en-US" sz="1800" dirty="0"/>
              <a:t>Unstructured data have unknown form or structure and cannot be stored in RDBMS. We cannot analyze unstructured data until they are transformed into a structured format. 80 % of the data generated by the organizations are unstructured.</a:t>
            </a:r>
            <a:endParaRPr dirty="0"/>
          </a:p>
          <a:p>
            <a:pPr marL="85725" lvl="0" indent="0" algn="l" rtl="0">
              <a:lnSpc>
                <a:spcPct val="100000"/>
              </a:lnSpc>
              <a:spcBef>
                <a:spcPts val="640"/>
              </a:spcBef>
              <a:spcAft>
                <a:spcPts val="0"/>
              </a:spcAft>
              <a:buSzPct val="209150"/>
              <a:buNone/>
            </a:pPr>
            <a:r>
              <a:rPr lang="en-US" sz="1800" b="1" dirty="0"/>
              <a:t>Example of Unstructured Data:</a:t>
            </a:r>
            <a:r>
              <a:rPr lang="en-US" sz="1800" dirty="0"/>
              <a:t> Text files, multimedia contents like audio, video, images, etc.</a:t>
            </a:r>
            <a:endParaRPr dirty="0"/>
          </a:p>
          <a:p>
            <a:pPr marL="85725" lvl="0" indent="0" algn="l" rtl="0">
              <a:lnSpc>
                <a:spcPct val="100000"/>
              </a:lnSpc>
              <a:spcBef>
                <a:spcPts val="640"/>
              </a:spcBef>
              <a:spcAft>
                <a:spcPts val="0"/>
              </a:spcAft>
              <a:buSzPct val="209150"/>
              <a:buNone/>
            </a:pPr>
            <a:endParaRPr sz="1800" dirty="0"/>
          </a:p>
          <a:p>
            <a:pPr marL="457200" lvl="0" indent="-228600" algn="just" rtl="0">
              <a:lnSpc>
                <a:spcPct val="100000"/>
              </a:lnSpc>
              <a:spcBef>
                <a:spcPts val="640"/>
              </a:spcBef>
              <a:spcAft>
                <a:spcPts val="0"/>
              </a:spcAft>
              <a:buSzPct val="125490"/>
              <a:buNone/>
            </a:pPr>
            <a:endParaRPr sz="3000" dirty="0"/>
          </a:p>
        </p:txBody>
      </p:sp>
      <p:pic>
        <p:nvPicPr>
          <p:cNvPr id="579" name="Google Shape;579;p126"/>
          <p:cNvPicPr preferRelativeResize="0"/>
          <p:nvPr/>
        </p:nvPicPr>
        <p:blipFill rotWithShape="1">
          <a:blip r:embed="rId3">
            <a:alphaModFix/>
          </a:blip>
          <a:srcRect/>
          <a:stretch/>
        </p:blipFill>
        <p:spPr>
          <a:xfrm>
            <a:off x="289649" y="123228"/>
            <a:ext cx="1290484" cy="5424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27"/>
          <p:cNvSpPr txBox="1">
            <a:spLocks noGrp="1"/>
          </p:cNvSpPr>
          <p:nvPr>
            <p:ph type="title"/>
          </p:nvPr>
        </p:nvSpPr>
        <p:spPr>
          <a:xfrm>
            <a:off x="1663908" y="0"/>
            <a:ext cx="4727674"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Big Data</a:t>
            </a:r>
            <a:endParaRPr/>
          </a:p>
        </p:txBody>
      </p:sp>
      <p:sp>
        <p:nvSpPr>
          <p:cNvPr id="586" name="Google Shape;586;p127"/>
          <p:cNvSpPr txBox="1">
            <a:spLocks noGrp="1"/>
          </p:cNvSpPr>
          <p:nvPr>
            <p:ph type="body" idx="4294967295"/>
          </p:nvPr>
        </p:nvSpPr>
        <p:spPr>
          <a:xfrm>
            <a:off x="0" y="672583"/>
            <a:ext cx="9144000" cy="4042409"/>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2700" dirty="0"/>
              <a:t>Big Data Examples</a:t>
            </a:r>
            <a:endParaRPr sz="1350" dirty="0"/>
          </a:p>
          <a:p>
            <a:pPr marL="457200" lvl="0" indent="-431800" algn="just" rtl="0">
              <a:lnSpc>
                <a:spcPct val="100000"/>
              </a:lnSpc>
              <a:spcBef>
                <a:spcPts val="640"/>
              </a:spcBef>
              <a:spcAft>
                <a:spcPts val="0"/>
              </a:spcAft>
              <a:buSzPts val="3200"/>
              <a:buFont typeface="Arial"/>
              <a:buChar char="•"/>
            </a:pPr>
            <a:r>
              <a:rPr lang="en-US" sz="1500" dirty="0"/>
              <a:t>The New York Stock Exchange (NYSE) produces one terabyte of new trade data every day.</a:t>
            </a:r>
            <a:endParaRPr dirty="0"/>
          </a:p>
          <a:p>
            <a:pPr marL="457200" lvl="0" indent="-431800" algn="just" rtl="0">
              <a:lnSpc>
                <a:spcPct val="100000"/>
              </a:lnSpc>
              <a:spcBef>
                <a:spcPts val="640"/>
              </a:spcBef>
              <a:spcAft>
                <a:spcPts val="0"/>
              </a:spcAft>
              <a:buSzPts val="3200"/>
              <a:buFont typeface="Arial"/>
              <a:buChar char="•"/>
            </a:pPr>
            <a:r>
              <a:rPr lang="en-US" sz="1500" dirty="0"/>
              <a:t>Each day 500 million tweets are sent.</a:t>
            </a:r>
            <a:endParaRPr dirty="0"/>
          </a:p>
          <a:p>
            <a:pPr marL="457200" lvl="0" indent="-431800" algn="just" rtl="0">
              <a:lnSpc>
                <a:spcPct val="100000"/>
              </a:lnSpc>
              <a:spcBef>
                <a:spcPts val="640"/>
              </a:spcBef>
              <a:spcAft>
                <a:spcPts val="0"/>
              </a:spcAft>
              <a:buSzPts val="3200"/>
              <a:buFont typeface="Arial"/>
              <a:buChar char="•"/>
            </a:pPr>
            <a:r>
              <a:rPr lang="en-US" sz="1500" dirty="0"/>
              <a:t>Amazon, in order to recommend products, on average, handles more than 15 million+ customer clickstreams per day.</a:t>
            </a:r>
            <a:endParaRPr dirty="0"/>
          </a:p>
          <a:p>
            <a:pPr marL="457200" lvl="0" indent="-431800" algn="just" rtl="0">
              <a:lnSpc>
                <a:spcPct val="100000"/>
              </a:lnSpc>
              <a:spcBef>
                <a:spcPts val="640"/>
              </a:spcBef>
              <a:spcAft>
                <a:spcPts val="0"/>
              </a:spcAft>
              <a:buSzPts val="3200"/>
              <a:buFont typeface="Arial"/>
              <a:buChar char="•"/>
            </a:pPr>
            <a:r>
              <a:rPr lang="en-US" sz="1500" dirty="0"/>
              <a:t>Walmart an American Multinational Retail Corporation handle about 1 million+ customer transactions per hour.</a:t>
            </a:r>
            <a:endParaRPr dirty="0"/>
          </a:p>
          <a:p>
            <a:pPr marL="457200" lvl="0" indent="-431800" algn="just" rtl="0">
              <a:lnSpc>
                <a:spcPct val="100000"/>
              </a:lnSpc>
              <a:spcBef>
                <a:spcPts val="640"/>
              </a:spcBef>
              <a:spcAft>
                <a:spcPts val="0"/>
              </a:spcAft>
              <a:buSzPts val="3200"/>
              <a:buFont typeface="Arial"/>
              <a:buChar char="•"/>
            </a:pPr>
            <a:r>
              <a:rPr lang="en-US" sz="1500" dirty="0"/>
              <a:t>65 billion+ messages are sent on </a:t>
            </a:r>
            <a:r>
              <a:rPr lang="en-US" sz="1500" dirty="0" err="1"/>
              <a:t>Whatsapp</a:t>
            </a:r>
            <a:r>
              <a:rPr lang="en-US" sz="1500" dirty="0"/>
              <a:t> every day.</a:t>
            </a:r>
            <a:endParaRPr dirty="0"/>
          </a:p>
          <a:p>
            <a:pPr marL="457200" lvl="0" indent="-431800" algn="just" rtl="0">
              <a:lnSpc>
                <a:spcPct val="100000"/>
              </a:lnSpc>
              <a:spcBef>
                <a:spcPts val="640"/>
              </a:spcBef>
              <a:spcAft>
                <a:spcPts val="0"/>
              </a:spcAft>
              <a:buSzPts val="3200"/>
              <a:buFont typeface="Arial"/>
              <a:buChar char="•"/>
            </a:pPr>
            <a:r>
              <a:rPr lang="en-US" sz="1500" dirty="0"/>
              <a:t>A single Jet engine generates more than 10 terabytes of data in-flight time of 30 minutes.</a:t>
            </a:r>
            <a:endParaRPr dirty="0"/>
          </a:p>
          <a:p>
            <a:pPr marL="457200" lvl="0" indent="-431800" algn="just" rtl="0">
              <a:lnSpc>
                <a:spcPct val="100000"/>
              </a:lnSpc>
              <a:spcBef>
                <a:spcPts val="640"/>
              </a:spcBef>
              <a:spcAft>
                <a:spcPts val="0"/>
              </a:spcAft>
              <a:buSzPts val="3200"/>
              <a:buFont typeface="Arial"/>
              <a:buChar char="•"/>
            </a:pPr>
            <a:r>
              <a:rPr lang="en-US" sz="1500" dirty="0"/>
              <a:t>On average, everyday 294 billion+ emails are sent.</a:t>
            </a:r>
            <a:endParaRPr dirty="0"/>
          </a:p>
          <a:p>
            <a:pPr marL="457200" lvl="0" indent="-431800" algn="just" rtl="0">
              <a:lnSpc>
                <a:spcPct val="100000"/>
              </a:lnSpc>
              <a:spcBef>
                <a:spcPts val="640"/>
              </a:spcBef>
              <a:spcAft>
                <a:spcPts val="0"/>
              </a:spcAft>
              <a:buSzPts val="3200"/>
              <a:buFont typeface="Arial"/>
              <a:buChar char="•"/>
            </a:pPr>
            <a:r>
              <a:rPr lang="en-US" sz="1500" dirty="0"/>
              <a:t>Modern cars have close to 100 sensors for monitoring tire pressure, fuel level, etc. , thus generating a lot of sensor data.</a:t>
            </a:r>
            <a:endParaRPr dirty="0"/>
          </a:p>
          <a:p>
            <a:pPr marL="457200" lvl="0" indent="-431800" algn="just" rtl="0">
              <a:lnSpc>
                <a:spcPct val="100000"/>
              </a:lnSpc>
              <a:spcBef>
                <a:spcPts val="640"/>
              </a:spcBef>
              <a:spcAft>
                <a:spcPts val="0"/>
              </a:spcAft>
              <a:buSzPts val="3200"/>
              <a:buFont typeface="Arial"/>
              <a:buChar char="•"/>
            </a:pPr>
            <a:r>
              <a:rPr lang="en-US" sz="1500" dirty="0"/>
              <a:t>Facebook stores and analyzes more than 30 Petabytes of data generated by the users each day.</a:t>
            </a:r>
            <a:endParaRPr dirty="0"/>
          </a:p>
          <a:p>
            <a:pPr marL="457200" lvl="0" indent="-431800" algn="just" rtl="0">
              <a:lnSpc>
                <a:spcPct val="100000"/>
              </a:lnSpc>
              <a:spcBef>
                <a:spcPts val="640"/>
              </a:spcBef>
              <a:spcAft>
                <a:spcPts val="0"/>
              </a:spcAft>
              <a:buSzPts val="3200"/>
              <a:buFont typeface="Arial"/>
              <a:buChar char="•"/>
            </a:pPr>
            <a:r>
              <a:rPr lang="en-US" sz="1500" dirty="0"/>
              <a:t>YouTube users upload about 48 hours of video every minute of the day.</a:t>
            </a:r>
            <a:endParaRPr dirty="0"/>
          </a:p>
          <a:p>
            <a:pPr marL="85725" lvl="0" indent="0" algn="l" rtl="0">
              <a:lnSpc>
                <a:spcPct val="100000"/>
              </a:lnSpc>
              <a:spcBef>
                <a:spcPts val="640"/>
              </a:spcBef>
              <a:spcAft>
                <a:spcPts val="0"/>
              </a:spcAft>
              <a:buSzPts val="3200"/>
              <a:buNone/>
            </a:pPr>
            <a:endParaRPr sz="3000" dirty="0"/>
          </a:p>
        </p:txBody>
      </p:sp>
      <p:pic>
        <p:nvPicPr>
          <p:cNvPr id="587" name="Google Shape;587;p127"/>
          <p:cNvPicPr preferRelativeResize="0"/>
          <p:nvPr/>
        </p:nvPicPr>
        <p:blipFill rotWithShape="1">
          <a:blip r:embed="rId3">
            <a:alphaModFix/>
          </a:blip>
          <a:srcRect/>
          <a:stretch/>
        </p:blipFill>
        <p:spPr>
          <a:xfrm>
            <a:off x="319630" y="108209"/>
            <a:ext cx="1290484" cy="54240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28"/>
          <p:cNvSpPr txBox="1">
            <a:spLocks noGrp="1"/>
          </p:cNvSpPr>
          <p:nvPr>
            <p:ph type="title"/>
          </p:nvPr>
        </p:nvSpPr>
        <p:spPr>
          <a:xfrm>
            <a:off x="2824316" y="0"/>
            <a:ext cx="3567266"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Big Data</a:t>
            </a:r>
            <a:endParaRPr/>
          </a:p>
        </p:txBody>
      </p:sp>
      <p:sp>
        <p:nvSpPr>
          <p:cNvPr id="594" name="Google Shape;594;p128"/>
          <p:cNvSpPr txBox="1">
            <a:spLocks noGrp="1"/>
          </p:cNvSpPr>
          <p:nvPr>
            <p:ph type="body" idx="4294967295"/>
          </p:nvPr>
        </p:nvSpPr>
        <p:spPr>
          <a:xfrm>
            <a:off x="0" y="699709"/>
            <a:ext cx="9091534" cy="4015283"/>
          </a:xfrm>
          <a:prstGeom prst="rect">
            <a:avLst/>
          </a:prstGeom>
          <a:noFill/>
          <a:ln>
            <a:noFill/>
          </a:ln>
        </p:spPr>
        <p:txBody>
          <a:bodyPr spcFirstLastPara="1" wrap="square" lIns="91425" tIns="45700" rIns="91425" bIns="45700" anchor="t" anchorCtr="0">
            <a:noAutofit/>
          </a:bodyPr>
          <a:lstStyle/>
          <a:p>
            <a:pPr marL="85725" lvl="0" indent="0" algn="ctr" rtl="0">
              <a:lnSpc>
                <a:spcPct val="100000"/>
              </a:lnSpc>
              <a:spcBef>
                <a:spcPts val="640"/>
              </a:spcBef>
              <a:spcAft>
                <a:spcPts val="0"/>
              </a:spcAft>
              <a:buSzPts val="3200"/>
              <a:buNone/>
            </a:pPr>
            <a:r>
              <a:rPr lang="en-US" sz="1650" b="1"/>
              <a:t>Big Data Applications</a:t>
            </a:r>
            <a:endParaRPr/>
          </a:p>
          <a:p>
            <a:pPr marL="85725" lvl="0" indent="0" algn="l" rtl="0">
              <a:lnSpc>
                <a:spcPct val="100000"/>
              </a:lnSpc>
              <a:spcBef>
                <a:spcPts val="640"/>
              </a:spcBef>
              <a:spcAft>
                <a:spcPts val="0"/>
              </a:spcAft>
              <a:buSzPts val="3200"/>
              <a:buNone/>
            </a:pPr>
            <a:r>
              <a:rPr lang="en-US" sz="1650"/>
              <a:t>Big Data finds applications in many domains in various industries. The article enlisted some of the applications in brief.</a:t>
            </a:r>
            <a:br>
              <a:rPr lang="en-US" sz="1650"/>
            </a:br>
            <a:r>
              <a:rPr lang="en-US" sz="1650" b="1"/>
              <a:t>1. Bank and Finance:</a:t>
            </a:r>
            <a:r>
              <a:rPr lang="en-US" sz="1650"/>
              <a:t> In the banking and Finance sectors, it helps in detecting frauds, managing risks, and analyzing abnormal trading.</a:t>
            </a:r>
            <a:endParaRPr/>
          </a:p>
          <a:p>
            <a:pPr marL="85725" lvl="0" indent="0" algn="l" rtl="0">
              <a:lnSpc>
                <a:spcPct val="100000"/>
              </a:lnSpc>
              <a:spcBef>
                <a:spcPts val="640"/>
              </a:spcBef>
              <a:spcAft>
                <a:spcPts val="0"/>
              </a:spcAft>
              <a:buSzPts val="3200"/>
              <a:buNone/>
            </a:pPr>
            <a:r>
              <a:rPr lang="en-US" sz="1650" b="1"/>
              <a:t>2. Agriculture:</a:t>
            </a:r>
            <a:r>
              <a:rPr lang="en-US" sz="1650"/>
              <a:t> In agriculture sectors, it is used to increase crop efficiency. It can be done by planting test crops to store and record the data about crops’ reaction to different environmental changes and then using that stored data for planning crop plantation accordingly.</a:t>
            </a:r>
            <a:endParaRPr/>
          </a:p>
          <a:p>
            <a:pPr marL="85725" lvl="0" indent="0" algn="l" rtl="0">
              <a:lnSpc>
                <a:spcPct val="100000"/>
              </a:lnSpc>
              <a:spcBef>
                <a:spcPts val="640"/>
              </a:spcBef>
              <a:spcAft>
                <a:spcPts val="0"/>
              </a:spcAft>
              <a:buSzPts val="3200"/>
              <a:buNone/>
            </a:pPr>
            <a:r>
              <a:rPr lang="en-US" sz="1650" b="1"/>
              <a:t>3. Advertising and Marketing:</a:t>
            </a:r>
            <a:r>
              <a:rPr lang="en-US" sz="1650"/>
              <a:t> Advertising agencies use Big Data to understand the pattern of user behavior and collect information about customers’ interests.</a:t>
            </a:r>
            <a:endParaRPr/>
          </a:p>
          <a:p>
            <a:pPr marL="85725" lvl="0" indent="0" algn="l" rtl="0">
              <a:lnSpc>
                <a:spcPct val="100000"/>
              </a:lnSpc>
              <a:spcBef>
                <a:spcPts val="640"/>
              </a:spcBef>
              <a:spcAft>
                <a:spcPts val="0"/>
              </a:spcAft>
              <a:buSzPts val="3200"/>
              <a:buNone/>
            </a:pPr>
            <a:r>
              <a:rPr lang="en-US" sz="1650" b="1"/>
              <a:t>4. Media and Entertainment:</a:t>
            </a:r>
            <a:r>
              <a:rPr lang="en-US" sz="1650"/>
              <a:t> Media and Entertainment industries are using </a:t>
            </a:r>
            <a:r>
              <a:rPr lang="en-US" sz="1650">
                <a:latin typeface="Arial"/>
                <a:ea typeface="Arial"/>
                <a:cs typeface="Arial"/>
                <a:sym typeface="Arial"/>
              </a:rPr>
              <a:t>big data</a:t>
            </a:r>
            <a:r>
              <a:rPr lang="en-US" sz="1650"/>
              <a:t> analysis to target the interested audience. They now understand the kind of advertisements that attract a customer as well as the most appropriate time for broadcasting the advertisements to seek maximum attention.</a:t>
            </a:r>
            <a:endParaRPr/>
          </a:p>
        </p:txBody>
      </p:sp>
      <p:pic>
        <p:nvPicPr>
          <p:cNvPr id="595" name="Google Shape;595;p128"/>
          <p:cNvPicPr preferRelativeResize="0"/>
          <p:nvPr/>
        </p:nvPicPr>
        <p:blipFill rotWithShape="1">
          <a:blip r:embed="rId3">
            <a:alphaModFix/>
          </a:blip>
          <a:srcRect/>
          <a:stretch/>
        </p:blipFill>
        <p:spPr>
          <a:xfrm>
            <a:off x="379590" y="157303"/>
            <a:ext cx="1290484" cy="54240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29"/>
          <p:cNvSpPr txBox="1">
            <a:spLocks noGrp="1"/>
          </p:cNvSpPr>
          <p:nvPr>
            <p:ph type="body" idx="1"/>
          </p:nvPr>
        </p:nvSpPr>
        <p:spPr>
          <a:xfrm>
            <a:off x="0" y="627460"/>
            <a:ext cx="9144000" cy="4429125"/>
          </a:xfrm>
          <a:prstGeom prst="rect">
            <a:avLst/>
          </a:prstGeom>
          <a:noFill/>
          <a:ln>
            <a:noFill/>
          </a:ln>
        </p:spPr>
        <p:txBody>
          <a:bodyPr spcFirstLastPara="1" wrap="square" lIns="91425" tIns="45700" rIns="91425" bIns="45700" anchor="t" anchorCtr="0">
            <a:noAutofit/>
          </a:bodyPr>
          <a:lstStyle/>
          <a:p>
            <a:pPr marL="342900" lvl="0" indent="0" algn="l" rtl="0">
              <a:lnSpc>
                <a:spcPct val="115000"/>
              </a:lnSpc>
              <a:spcBef>
                <a:spcPts val="300"/>
              </a:spcBef>
              <a:spcAft>
                <a:spcPts val="0"/>
              </a:spcAft>
              <a:buClr>
                <a:schemeClr val="dk1"/>
              </a:buClr>
              <a:buSzPts val="1100"/>
              <a:buFont typeface="Arial"/>
              <a:buNone/>
            </a:pPr>
            <a:r>
              <a:rPr lang="en-US" sz="1800" b="1">
                <a:latin typeface="Arial"/>
                <a:ea typeface="Arial"/>
                <a:cs typeface="Arial"/>
                <a:sym typeface="Arial"/>
              </a:rPr>
              <a:t>IoT threats and vulnerabilities in IoT systems- Network layer challenges</a:t>
            </a:r>
            <a:r>
              <a:rPr lang="en-US" sz="2000">
                <a:latin typeface="Arial"/>
                <a:ea typeface="Arial"/>
                <a:cs typeface="Arial"/>
                <a:sym typeface="Arial"/>
              </a:rPr>
              <a:t>  </a:t>
            </a:r>
            <a:endParaRPr sz="2000">
              <a:latin typeface="Arial"/>
              <a:ea typeface="Arial"/>
              <a:cs typeface="Arial"/>
              <a:sym typeface="Arial"/>
            </a:endParaRPr>
          </a:p>
          <a:p>
            <a:pPr marL="342900" lvl="0" indent="-142875" algn="just" rtl="0">
              <a:lnSpc>
                <a:spcPct val="100000"/>
              </a:lnSpc>
              <a:spcBef>
                <a:spcPts val="270"/>
              </a:spcBef>
              <a:spcAft>
                <a:spcPts val="0"/>
              </a:spcAft>
              <a:buSzPts val="1800"/>
              <a:buNone/>
            </a:pPr>
            <a:endParaRPr sz="1800"/>
          </a:p>
          <a:p>
            <a:pPr marL="342900" lvl="0" indent="-142875" algn="just" rtl="0">
              <a:lnSpc>
                <a:spcPct val="100000"/>
              </a:lnSpc>
              <a:spcBef>
                <a:spcPts val="270"/>
              </a:spcBef>
              <a:spcAft>
                <a:spcPts val="0"/>
              </a:spcAft>
              <a:buSzPts val="1800"/>
              <a:buNone/>
            </a:pPr>
            <a:endParaRPr sz="1800"/>
          </a:p>
        </p:txBody>
      </p:sp>
      <p:pic>
        <p:nvPicPr>
          <p:cNvPr id="601" name="Google Shape;601;p129"/>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pic>
        <p:nvPicPr>
          <p:cNvPr id="602" name="Google Shape;602;p129"/>
          <p:cNvPicPr preferRelativeResize="0"/>
          <p:nvPr/>
        </p:nvPicPr>
        <p:blipFill>
          <a:blip r:embed="rId4">
            <a:alphaModFix/>
          </a:blip>
          <a:stretch>
            <a:fillRect/>
          </a:stretch>
        </p:blipFill>
        <p:spPr>
          <a:xfrm>
            <a:off x="2143676" y="1305725"/>
            <a:ext cx="4535276" cy="34789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30"/>
          <p:cNvSpPr txBox="1">
            <a:spLocks noGrp="1"/>
          </p:cNvSpPr>
          <p:nvPr>
            <p:ph type="body" idx="1"/>
          </p:nvPr>
        </p:nvSpPr>
        <p:spPr>
          <a:xfrm>
            <a:off x="0" y="627460"/>
            <a:ext cx="9144000" cy="4429125"/>
          </a:xfrm>
          <a:prstGeom prst="rect">
            <a:avLst/>
          </a:prstGeom>
          <a:noFill/>
          <a:ln>
            <a:noFill/>
          </a:ln>
        </p:spPr>
        <p:txBody>
          <a:bodyPr spcFirstLastPara="1" wrap="square" lIns="91425" tIns="45700" rIns="91425" bIns="45700" anchor="t" anchorCtr="0">
            <a:noAutofit/>
          </a:bodyPr>
          <a:lstStyle/>
          <a:p>
            <a:pPr marL="342900" lvl="0" indent="-257175" algn="l" rtl="0">
              <a:lnSpc>
                <a:spcPct val="100000"/>
              </a:lnSpc>
              <a:spcBef>
                <a:spcPts val="270"/>
              </a:spcBef>
              <a:spcAft>
                <a:spcPts val="0"/>
              </a:spcAft>
              <a:buSzPts val="1800"/>
              <a:buFont typeface="Noto Sans Symbols"/>
              <a:buNone/>
            </a:pPr>
            <a:r>
              <a:rPr lang="en-US" sz="1600">
                <a:latin typeface="Arial"/>
                <a:ea typeface="Arial"/>
                <a:cs typeface="Arial"/>
                <a:sym typeface="Arial"/>
              </a:rPr>
              <a:t>1.</a:t>
            </a:r>
            <a:r>
              <a:rPr lang="en-US" sz="1400" b="1"/>
              <a:t>Unsecured Communication Channels:</a:t>
            </a:r>
            <a:endParaRPr sz="1400" b="1"/>
          </a:p>
          <a:p>
            <a:pPr marL="12700" lvl="0" indent="0" algn="l" rtl="0">
              <a:lnSpc>
                <a:spcPct val="115000"/>
              </a:lnSpc>
              <a:spcBef>
                <a:spcPts val="400"/>
              </a:spcBef>
              <a:spcAft>
                <a:spcPts val="0"/>
              </a:spcAft>
              <a:buClr>
                <a:schemeClr val="dk1"/>
              </a:buClr>
              <a:buSzPts val="1100"/>
              <a:buFont typeface="Arial"/>
              <a:buNone/>
            </a:pPr>
            <a:r>
              <a:rPr lang="en-US" sz="1600">
                <a:latin typeface="Arial"/>
                <a:ea typeface="Arial"/>
                <a:cs typeface="Arial"/>
                <a:sym typeface="Arial"/>
              </a:rPr>
              <a:t>–</a:t>
            </a:r>
            <a:r>
              <a:rPr lang="en-US" sz="1400" b="1"/>
              <a:t>Threat:</a:t>
            </a:r>
            <a:r>
              <a:rPr lang="en-US" sz="1400"/>
              <a:t> Many IoT devices transmit data over unencrypted or weakly encrypted networks.</a:t>
            </a:r>
            <a:endParaRPr sz="1400"/>
          </a:p>
          <a:p>
            <a:pPr marL="12700" lvl="0" indent="0" algn="l" rtl="0">
              <a:lnSpc>
                <a:spcPct val="115000"/>
              </a:lnSpc>
              <a:spcBef>
                <a:spcPts val="400"/>
              </a:spcBef>
              <a:spcAft>
                <a:spcPts val="0"/>
              </a:spcAft>
              <a:buSzPts val="1100"/>
              <a:buFont typeface="Arial"/>
              <a:buNone/>
            </a:pPr>
            <a:r>
              <a:rPr lang="en-US" sz="1600">
                <a:latin typeface="Arial"/>
                <a:ea typeface="Arial"/>
                <a:cs typeface="Arial"/>
                <a:sym typeface="Arial"/>
              </a:rPr>
              <a:t>–</a:t>
            </a:r>
            <a:r>
              <a:rPr lang="en-US" sz="1400" b="1"/>
              <a:t>Vulnerability:</a:t>
            </a:r>
            <a:r>
              <a:rPr lang="en-US" sz="1400"/>
              <a:t> Lack of encryption can expose data to interception and tampering.</a:t>
            </a:r>
            <a:endParaRPr sz="1400"/>
          </a:p>
          <a:p>
            <a:pPr marL="12700" lvl="0" indent="0" algn="l" rtl="0">
              <a:lnSpc>
                <a:spcPct val="115000"/>
              </a:lnSpc>
              <a:spcBef>
                <a:spcPts val="400"/>
              </a:spcBef>
              <a:spcAft>
                <a:spcPts val="0"/>
              </a:spcAft>
              <a:buClr>
                <a:schemeClr val="dk1"/>
              </a:buClr>
              <a:buSzPts val="1100"/>
              <a:buFont typeface="Arial"/>
              <a:buNone/>
            </a:pPr>
            <a:endParaRPr sz="1400"/>
          </a:p>
          <a:p>
            <a:pPr marL="12700" lvl="0" indent="0" algn="l" rtl="0">
              <a:lnSpc>
                <a:spcPct val="115000"/>
              </a:lnSpc>
              <a:spcBef>
                <a:spcPts val="400"/>
              </a:spcBef>
              <a:spcAft>
                <a:spcPts val="0"/>
              </a:spcAft>
              <a:buClr>
                <a:schemeClr val="dk1"/>
              </a:buClr>
              <a:buSzPts val="1100"/>
              <a:buFont typeface="Arial"/>
              <a:buNone/>
            </a:pPr>
            <a:r>
              <a:rPr lang="en-US" sz="1600">
                <a:latin typeface="Arial"/>
                <a:ea typeface="Arial"/>
                <a:cs typeface="Arial"/>
                <a:sym typeface="Arial"/>
              </a:rPr>
              <a:t>2.</a:t>
            </a:r>
            <a:r>
              <a:rPr lang="en-US" sz="1400" b="1"/>
              <a:t>IP Spoofing:</a:t>
            </a:r>
            <a:endParaRPr sz="1400" b="1"/>
          </a:p>
          <a:p>
            <a:pPr marL="12700" lvl="0" indent="0" algn="l" rtl="0">
              <a:lnSpc>
                <a:spcPct val="115000"/>
              </a:lnSpc>
              <a:spcBef>
                <a:spcPts val="400"/>
              </a:spcBef>
              <a:spcAft>
                <a:spcPts val="0"/>
              </a:spcAft>
              <a:buClr>
                <a:schemeClr val="dk1"/>
              </a:buClr>
              <a:buSzPts val="1100"/>
              <a:buFont typeface="Arial"/>
              <a:buNone/>
            </a:pPr>
            <a:r>
              <a:rPr lang="en-US" sz="1600">
                <a:latin typeface="Arial"/>
                <a:ea typeface="Arial"/>
                <a:cs typeface="Arial"/>
                <a:sym typeface="Arial"/>
              </a:rPr>
              <a:t>–</a:t>
            </a:r>
            <a:r>
              <a:rPr lang="en-US" sz="1400" b="1"/>
              <a:t>Threat:</a:t>
            </a:r>
            <a:r>
              <a:rPr lang="en-US" sz="1400"/>
              <a:t> Attackers can forge IP addresses to impersonate legitimate devices.</a:t>
            </a:r>
            <a:endParaRPr sz="1400"/>
          </a:p>
          <a:p>
            <a:pPr marL="12700" lvl="0" indent="0" algn="l" rtl="0">
              <a:lnSpc>
                <a:spcPct val="115000"/>
              </a:lnSpc>
              <a:spcBef>
                <a:spcPts val="400"/>
              </a:spcBef>
              <a:spcAft>
                <a:spcPts val="0"/>
              </a:spcAft>
              <a:buSzPts val="1100"/>
              <a:buFont typeface="Arial"/>
              <a:buNone/>
            </a:pPr>
            <a:r>
              <a:rPr lang="en-US" sz="1600">
                <a:latin typeface="Arial"/>
                <a:ea typeface="Arial"/>
                <a:cs typeface="Arial"/>
                <a:sym typeface="Arial"/>
              </a:rPr>
              <a:t>–</a:t>
            </a:r>
            <a:r>
              <a:rPr lang="en-US" sz="1400" b="1"/>
              <a:t>Vulnerability:</a:t>
            </a:r>
            <a:r>
              <a:rPr lang="en-US" sz="1400"/>
              <a:t> Spoofed IP addresses can bypass authentication mechanisms.</a:t>
            </a:r>
            <a:endParaRPr sz="1400"/>
          </a:p>
          <a:p>
            <a:pPr marL="12700" lvl="0" indent="0" algn="l" rtl="0">
              <a:lnSpc>
                <a:spcPct val="115000"/>
              </a:lnSpc>
              <a:spcBef>
                <a:spcPts val="400"/>
              </a:spcBef>
              <a:spcAft>
                <a:spcPts val="0"/>
              </a:spcAft>
              <a:buClr>
                <a:schemeClr val="dk1"/>
              </a:buClr>
              <a:buSzPts val="1100"/>
              <a:buFont typeface="Arial"/>
              <a:buNone/>
            </a:pPr>
            <a:endParaRPr sz="1400"/>
          </a:p>
          <a:p>
            <a:pPr marL="12700" lvl="0" indent="0" algn="l" rtl="0">
              <a:lnSpc>
                <a:spcPct val="115000"/>
              </a:lnSpc>
              <a:spcBef>
                <a:spcPts val="400"/>
              </a:spcBef>
              <a:spcAft>
                <a:spcPts val="0"/>
              </a:spcAft>
              <a:buClr>
                <a:schemeClr val="dk1"/>
              </a:buClr>
              <a:buSzPts val="1100"/>
              <a:buFont typeface="Arial"/>
              <a:buNone/>
            </a:pPr>
            <a:r>
              <a:rPr lang="en-US" sz="1600">
                <a:latin typeface="Arial"/>
                <a:ea typeface="Arial"/>
                <a:cs typeface="Arial"/>
                <a:sym typeface="Arial"/>
              </a:rPr>
              <a:t>3.</a:t>
            </a:r>
            <a:r>
              <a:rPr lang="en-US" sz="1400" b="1"/>
              <a:t>Address Resolution Protocol (ARP) Spoofing:</a:t>
            </a:r>
            <a:endParaRPr sz="1400" b="1"/>
          </a:p>
          <a:p>
            <a:pPr marL="12700" lvl="0" indent="0" algn="l" rtl="0">
              <a:lnSpc>
                <a:spcPct val="115000"/>
              </a:lnSpc>
              <a:spcBef>
                <a:spcPts val="400"/>
              </a:spcBef>
              <a:spcAft>
                <a:spcPts val="0"/>
              </a:spcAft>
              <a:buClr>
                <a:schemeClr val="dk1"/>
              </a:buClr>
              <a:buSzPts val="1100"/>
              <a:buFont typeface="Arial"/>
              <a:buNone/>
            </a:pPr>
            <a:r>
              <a:rPr lang="en-US" sz="1600">
                <a:latin typeface="Arial"/>
                <a:ea typeface="Arial"/>
                <a:cs typeface="Arial"/>
                <a:sym typeface="Arial"/>
              </a:rPr>
              <a:t>–</a:t>
            </a:r>
            <a:r>
              <a:rPr lang="en-US" sz="1400" b="1"/>
              <a:t>Threat:</a:t>
            </a:r>
            <a:r>
              <a:rPr lang="en-US" sz="1400"/>
              <a:t> Attackers send false ARP messages to associate their MAC address with the IP address of another device.</a:t>
            </a:r>
            <a:endParaRPr sz="1400"/>
          </a:p>
          <a:p>
            <a:pPr marL="12700" lvl="0" indent="0" algn="l" rtl="0">
              <a:lnSpc>
                <a:spcPct val="115000"/>
              </a:lnSpc>
              <a:spcBef>
                <a:spcPts val="400"/>
              </a:spcBef>
              <a:spcAft>
                <a:spcPts val="0"/>
              </a:spcAft>
              <a:buSzPts val="1100"/>
              <a:buFont typeface="Arial"/>
              <a:buNone/>
            </a:pPr>
            <a:r>
              <a:rPr lang="en-US" sz="1600">
                <a:latin typeface="Arial"/>
                <a:ea typeface="Arial"/>
                <a:cs typeface="Arial"/>
                <a:sym typeface="Arial"/>
              </a:rPr>
              <a:t>–</a:t>
            </a:r>
            <a:r>
              <a:rPr lang="en-US" sz="1400" b="1"/>
              <a:t>Vulnerability:</a:t>
            </a:r>
            <a:r>
              <a:rPr lang="en-US" sz="1400"/>
              <a:t> This can disrupt the normal operation of the network by redirecting or intercepting traffic.</a:t>
            </a:r>
            <a:endParaRPr sz="1400"/>
          </a:p>
          <a:p>
            <a:pPr marL="12700" lvl="0" indent="0" algn="l" rtl="0">
              <a:lnSpc>
                <a:spcPct val="115000"/>
              </a:lnSpc>
              <a:spcBef>
                <a:spcPts val="400"/>
              </a:spcBef>
              <a:spcAft>
                <a:spcPts val="0"/>
              </a:spcAft>
              <a:buClr>
                <a:schemeClr val="dk1"/>
              </a:buClr>
              <a:buSzPts val="1100"/>
              <a:buFont typeface="Arial"/>
              <a:buNone/>
            </a:pPr>
            <a:endParaRPr sz="1400"/>
          </a:p>
          <a:p>
            <a:pPr marL="342900" lvl="0" indent="-257175" algn="l" rtl="0">
              <a:lnSpc>
                <a:spcPct val="100000"/>
              </a:lnSpc>
              <a:spcBef>
                <a:spcPts val="270"/>
              </a:spcBef>
              <a:spcAft>
                <a:spcPts val="0"/>
              </a:spcAft>
              <a:buSzPts val="1800"/>
              <a:buFont typeface="Noto Sans Symbols"/>
              <a:buNone/>
            </a:pPr>
            <a:endParaRPr sz="1600" b="1"/>
          </a:p>
        </p:txBody>
      </p:sp>
      <p:pic>
        <p:nvPicPr>
          <p:cNvPr id="608" name="Google Shape;608;p130"/>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31"/>
          <p:cNvSpPr txBox="1">
            <a:spLocks noGrp="1"/>
          </p:cNvSpPr>
          <p:nvPr>
            <p:ph type="body" idx="1"/>
          </p:nvPr>
        </p:nvSpPr>
        <p:spPr>
          <a:xfrm>
            <a:off x="0" y="627460"/>
            <a:ext cx="9144000" cy="4429125"/>
          </a:xfrm>
          <a:prstGeom prst="rect">
            <a:avLst/>
          </a:prstGeom>
          <a:noFill/>
          <a:ln>
            <a:noFill/>
          </a:ln>
        </p:spPr>
        <p:txBody>
          <a:bodyPr spcFirstLastPara="1" wrap="square" lIns="91425" tIns="45700" rIns="91425" bIns="45700" anchor="t" anchorCtr="0">
            <a:noAutofit/>
          </a:bodyPr>
          <a:lstStyle/>
          <a:p>
            <a:pPr marL="12700" lvl="0" indent="0" algn="l" rtl="0">
              <a:lnSpc>
                <a:spcPct val="115000"/>
              </a:lnSpc>
              <a:spcBef>
                <a:spcPts val="400"/>
              </a:spcBef>
              <a:spcAft>
                <a:spcPts val="0"/>
              </a:spcAft>
              <a:buClr>
                <a:schemeClr val="dk1"/>
              </a:buClr>
              <a:buSzPts val="1100"/>
              <a:buFont typeface="Arial"/>
              <a:buNone/>
            </a:pPr>
            <a:r>
              <a:rPr lang="en-US" sz="1600">
                <a:latin typeface="Arial"/>
                <a:ea typeface="Arial"/>
                <a:cs typeface="Arial"/>
                <a:sym typeface="Arial"/>
              </a:rPr>
              <a:t>4.</a:t>
            </a:r>
            <a:r>
              <a:rPr lang="en-US" sz="1400" b="1"/>
              <a:t>Denial of Service (DoS) and Distributed Denial of Service (DDoS) Attacks:</a:t>
            </a:r>
            <a:endParaRPr sz="1400" b="1"/>
          </a:p>
          <a:p>
            <a:pPr marL="12700" lvl="0" indent="0" algn="l" rtl="0">
              <a:lnSpc>
                <a:spcPct val="115000"/>
              </a:lnSpc>
              <a:spcBef>
                <a:spcPts val="400"/>
              </a:spcBef>
              <a:spcAft>
                <a:spcPts val="0"/>
              </a:spcAft>
              <a:buClr>
                <a:schemeClr val="dk1"/>
              </a:buClr>
              <a:buSzPts val="1100"/>
              <a:buFont typeface="Arial"/>
              <a:buNone/>
            </a:pPr>
            <a:r>
              <a:rPr lang="en-US" sz="1600">
                <a:latin typeface="Arial"/>
                <a:ea typeface="Arial"/>
                <a:cs typeface="Arial"/>
                <a:sym typeface="Arial"/>
              </a:rPr>
              <a:t>–</a:t>
            </a:r>
            <a:r>
              <a:rPr lang="en-US" sz="1400" b="1"/>
              <a:t>Threat:</a:t>
            </a:r>
            <a:r>
              <a:rPr lang="en-US" sz="1400"/>
              <a:t> Attackers overload the network or devices with excessive traffic or requests.</a:t>
            </a:r>
            <a:endParaRPr sz="1400"/>
          </a:p>
          <a:p>
            <a:pPr marL="12700" lvl="0" indent="0" algn="l" rtl="0">
              <a:lnSpc>
                <a:spcPct val="115000"/>
              </a:lnSpc>
              <a:spcBef>
                <a:spcPts val="400"/>
              </a:spcBef>
              <a:spcAft>
                <a:spcPts val="0"/>
              </a:spcAft>
              <a:buClr>
                <a:schemeClr val="dk1"/>
              </a:buClr>
              <a:buSzPts val="1100"/>
              <a:buFont typeface="Arial"/>
              <a:buNone/>
            </a:pPr>
            <a:r>
              <a:rPr lang="en-US" sz="1600">
                <a:latin typeface="Arial"/>
                <a:ea typeface="Arial"/>
                <a:cs typeface="Arial"/>
                <a:sym typeface="Arial"/>
              </a:rPr>
              <a:t>–</a:t>
            </a:r>
            <a:r>
              <a:rPr lang="en-US" sz="1400" b="1"/>
              <a:t>Vulnerability:</a:t>
            </a:r>
            <a:r>
              <a:rPr lang="en-US" sz="1400"/>
              <a:t> Many IoT devices have limited processing power and bandwidth.</a:t>
            </a:r>
            <a:endParaRPr sz="1400"/>
          </a:p>
          <a:p>
            <a:pPr marL="685800" lvl="0" indent="0" algn="l" rtl="0">
              <a:lnSpc>
                <a:spcPct val="115000"/>
              </a:lnSpc>
              <a:spcBef>
                <a:spcPts val="400"/>
              </a:spcBef>
              <a:spcAft>
                <a:spcPts val="0"/>
              </a:spcAft>
              <a:buNone/>
            </a:pPr>
            <a:endParaRPr sz="1800">
              <a:latin typeface="Arial"/>
              <a:ea typeface="Arial"/>
              <a:cs typeface="Arial"/>
              <a:sym typeface="Arial"/>
            </a:endParaRPr>
          </a:p>
          <a:p>
            <a:pPr marL="0" lvl="0" indent="0" algn="l" rtl="0">
              <a:lnSpc>
                <a:spcPct val="115000"/>
              </a:lnSpc>
              <a:spcBef>
                <a:spcPts val="400"/>
              </a:spcBef>
              <a:spcAft>
                <a:spcPts val="0"/>
              </a:spcAft>
              <a:buNone/>
            </a:pPr>
            <a:r>
              <a:rPr lang="en-US" sz="1800">
                <a:latin typeface="Arial"/>
                <a:ea typeface="Arial"/>
                <a:cs typeface="Arial"/>
                <a:sym typeface="Arial"/>
              </a:rPr>
              <a:t>5.</a:t>
            </a:r>
            <a:r>
              <a:rPr lang="en-US" sz="1600" b="1"/>
              <a:t>Routing Attacks:</a:t>
            </a:r>
            <a:endParaRPr sz="1600" b="1"/>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Threat:</a:t>
            </a:r>
            <a:r>
              <a:rPr lang="en-US" sz="1600"/>
              <a:t> Manipulation of routing protocols or tables to alter data paths.</a:t>
            </a:r>
            <a:endParaRPr sz="1600"/>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Vulnerability:</a:t>
            </a:r>
            <a:r>
              <a:rPr lang="en-US" sz="1600"/>
              <a:t> Some IoT networks use dynamic routing protocols that can be exploited.</a:t>
            </a:r>
            <a:endParaRPr sz="1600"/>
          </a:p>
          <a:p>
            <a:pPr marL="685800" lvl="0" indent="0" algn="l" rtl="0">
              <a:lnSpc>
                <a:spcPct val="115000"/>
              </a:lnSpc>
              <a:spcBef>
                <a:spcPts val="400"/>
              </a:spcBef>
              <a:spcAft>
                <a:spcPts val="0"/>
              </a:spcAft>
              <a:buNone/>
            </a:pPr>
            <a:endParaRPr sz="1600"/>
          </a:p>
          <a:p>
            <a:pPr marL="0" lvl="0" indent="0" algn="l" rtl="0">
              <a:lnSpc>
                <a:spcPct val="115000"/>
              </a:lnSpc>
              <a:spcBef>
                <a:spcPts val="400"/>
              </a:spcBef>
              <a:spcAft>
                <a:spcPts val="0"/>
              </a:spcAft>
              <a:buNone/>
            </a:pPr>
            <a:r>
              <a:rPr lang="en-US" sz="1800">
                <a:latin typeface="Arial"/>
                <a:ea typeface="Arial"/>
                <a:cs typeface="Arial"/>
                <a:sym typeface="Arial"/>
              </a:rPr>
              <a:t>6.</a:t>
            </a:r>
            <a:r>
              <a:rPr lang="en-US" sz="1600" b="1"/>
              <a:t>Weak or Default Credentials:</a:t>
            </a:r>
            <a:endParaRPr sz="1600" b="1"/>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Threat:</a:t>
            </a:r>
            <a:r>
              <a:rPr lang="en-US" sz="1600"/>
              <a:t> Devices often come with default or weak credentials that are not changed by users.</a:t>
            </a:r>
            <a:endParaRPr sz="1600"/>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Vulnerability:</a:t>
            </a:r>
            <a:r>
              <a:rPr lang="en-US" sz="1600"/>
              <a:t> Easy-to-guess or default passwords can be exploited.</a:t>
            </a:r>
            <a:endParaRPr sz="1600"/>
          </a:p>
          <a:p>
            <a:pPr marL="0" lvl="0" indent="0" algn="l" rtl="0">
              <a:lnSpc>
                <a:spcPct val="100000"/>
              </a:lnSpc>
              <a:spcBef>
                <a:spcPts val="270"/>
              </a:spcBef>
              <a:spcAft>
                <a:spcPts val="0"/>
              </a:spcAft>
              <a:buNone/>
            </a:pPr>
            <a:endParaRPr sz="1300">
              <a:latin typeface="Arial"/>
              <a:ea typeface="Arial"/>
              <a:cs typeface="Arial"/>
              <a:sym typeface="Arial"/>
            </a:endParaRPr>
          </a:p>
        </p:txBody>
      </p:sp>
      <p:pic>
        <p:nvPicPr>
          <p:cNvPr id="614" name="Google Shape;614;p131"/>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1"/>
          <p:cNvSpPr txBox="1">
            <a:spLocks noGrp="1"/>
          </p:cNvSpPr>
          <p:nvPr>
            <p:ph type="body" idx="4294967295"/>
          </p:nvPr>
        </p:nvSpPr>
        <p:spPr>
          <a:xfrm>
            <a:off x="1143000" y="734616"/>
            <a:ext cx="4266010" cy="4429125"/>
          </a:xfrm>
          <a:prstGeom prst="rect">
            <a:avLst/>
          </a:prstGeom>
          <a:noFill/>
          <a:ln>
            <a:noFill/>
          </a:ln>
        </p:spPr>
        <p:txBody>
          <a:bodyPr spcFirstLastPara="1" wrap="square" lIns="91425" tIns="45700" rIns="91425" bIns="45700" anchor="t" anchorCtr="0">
            <a:normAutofit lnSpcReduction="10000"/>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Building Blocks of IoT</a:t>
            </a:r>
            <a:r>
              <a:rPr lang="en-US" sz="2550">
                <a:solidFill>
                  <a:schemeClr val="dk1"/>
                </a:solidFill>
              </a:rPr>
              <a:t>	</a:t>
            </a:r>
            <a:endParaRPr/>
          </a:p>
          <a:p>
            <a:pPr marL="457200" lvl="0" indent="-431800" algn="l" rtl="0">
              <a:lnSpc>
                <a:spcPct val="100000"/>
              </a:lnSpc>
              <a:spcBef>
                <a:spcPts val="640"/>
              </a:spcBef>
              <a:spcAft>
                <a:spcPts val="0"/>
              </a:spcAft>
              <a:buSzPts val="3200"/>
              <a:buChar char="•"/>
            </a:pPr>
            <a:r>
              <a:rPr lang="en-US" sz="1500" b="1">
                <a:solidFill>
                  <a:schemeClr val="dk1"/>
                </a:solidFill>
              </a:rPr>
              <a:t>Processors</a:t>
            </a:r>
            <a:endParaRPr/>
          </a:p>
          <a:p>
            <a:pPr marL="457200" lvl="0" indent="-431800" algn="just" rtl="0">
              <a:lnSpc>
                <a:spcPct val="100000"/>
              </a:lnSpc>
              <a:spcBef>
                <a:spcPts val="640"/>
              </a:spcBef>
              <a:spcAft>
                <a:spcPts val="0"/>
              </a:spcAft>
              <a:buSzPts val="3200"/>
              <a:buFont typeface="Arial"/>
              <a:buChar char="•"/>
            </a:pPr>
            <a:r>
              <a:rPr lang="en-US" sz="1500">
                <a:solidFill>
                  <a:schemeClr val="dk1"/>
                </a:solidFill>
              </a:rPr>
              <a:t>Processors are the brain of the IoT system. Their main function is to process the data captured by the sensors and process them so as to extract valuable data from the enormous amount of raw data collected. In a word, we can say that it gives intelligence to the data.</a:t>
            </a:r>
            <a:endParaRPr/>
          </a:p>
          <a:p>
            <a:pPr marL="457200" lvl="0" indent="-431800" algn="just" rtl="0">
              <a:lnSpc>
                <a:spcPct val="100000"/>
              </a:lnSpc>
              <a:spcBef>
                <a:spcPts val="640"/>
              </a:spcBef>
              <a:spcAft>
                <a:spcPts val="0"/>
              </a:spcAft>
              <a:buSzPts val="3200"/>
              <a:buFont typeface="Arial"/>
              <a:buChar char="•"/>
            </a:pPr>
            <a:r>
              <a:rPr lang="en-US" sz="1500">
                <a:solidFill>
                  <a:schemeClr val="dk1"/>
                </a:solidFill>
              </a:rPr>
              <a:t>Processors mostly work on a real-time basis and can be easily controlled by applications. These are also responsible for securing the data – that is performing encryption and decryption of data.</a:t>
            </a:r>
            <a:endParaRPr/>
          </a:p>
          <a:p>
            <a:pPr marL="457200" lvl="0" indent="-431800" algn="just" rtl="0">
              <a:lnSpc>
                <a:spcPct val="100000"/>
              </a:lnSpc>
              <a:spcBef>
                <a:spcPts val="640"/>
              </a:spcBef>
              <a:spcAft>
                <a:spcPts val="0"/>
              </a:spcAft>
              <a:buSzPts val="3200"/>
              <a:buFont typeface="Arial"/>
              <a:buChar char="•"/>
            </a:pPr>
            <a:r>
              <a:rPr lang="en-US" sz="1500">
                <a:solidFill>
                  <a:schemeClr val="dk1"/>
                </a:solidFill>
              </a:rPr>
              <a:t>Embedded hardware devices, microcontrollers, etc are the ones that process the data because they have processors attached to it.</a:t>
            </a:r>
            <a:endParaRPr/>
          </a:p>
          <a:p>
            <a:pPr marL="0" lvl="0" indent="0" algn="just" rtl="0">
              <a:lnSpc>
                <a:spcPct val="100000"/>
              </a:lnSpc>
              <a:spcBef>
                <a:spcPts val="640"/>
              </a:spcBef>
              <a:spcAft>
                <a:spcPts val="0"/>
              </a:spcAft>
              <a:buSzPts val="3200"/>
              <a:buNone/>
            </a:pPr>
            <a:endParaRPr sz="1500"/>
          </a:p>
        </p:txBody>
      </p:sp>
      <p:pic>
        <p:nvPicPr>
          <p:cNvPr id="93" name="Google Shape;93;p91"/>
          <p:cNvPicPr preferRelativeResize="0"/>
          <p:nvPr/>
        </p:nvPicPr>
        <p:blipFill rotWithShape="1">
          <a:blip r:embed="rId3">
            <a:alphaModFix/>
          </a:blip>
          <a:srcRect/>
          <a:stretch/>
        </p:blipFill>
        <p:spPr>
          <a:xfrm>
            <a:off x="5462588" y="816769"/>
            <a:ext cx="2393156" cy="3886200"/>
          </a:xfrm>
          <a:prstGeom prst="rect">
            <a:avLst/>
          </a:prstGeom>
          <a:noFill/>
          <a:ln>
            <a:noFill/>
          </a:ln>
        </p:spPr>
      </p:pic>
      <p:pic>
        <p:nvPicPr>
          <p:cNvPr id="94" name="Google Shape;94;p91"/>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f5ca4eb22c_0_6"/>
          <p:cNvSpPr txBox="1">
            <a:spLocks noGrp="1"/>
          </p:cNvSpPr>
          <p:nvPr>
            <p:ph type="body" idx="1"/>
          </p:nvPr>
        </p:nvSpPr>
        <p:spPr>
          <a:xfrm>
            <a:off x="0" y="627460"/>
            <a:ext cx="9144000" cy="4429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400"/>
              </a:spcBef>
              <a:spcAft>
                <a:spcPts val="0"/>
              </a:spcAft>
              <a:buNone/>
            </a:pPr>
            <a:r>
              <a:rPr lang="en-US" sz="1800">
                <a:latin typeface="Arial"/>
                <a:ea typeface="Arial"/>
                <a:cs typeface="Arial"/>
                <a:sym typeface="Arial"/>
              </a:rPr>
              <a:t>7.</a:t>
            </a:r>
            <a:r>
              <a:rPr lang="en-US" sz="1600" b="1"/>
              <a:t>Insecure Protocols and Interfaces:</a:t>
            </a:r>
            <a:endParaRPr sz="1600" b="1"/>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Threat:</a:t>
            </a:r>
            <a:r>
              <a:rPr lang="en-US" sz="1600"/>
              <a:t> Usage of outdated or insecure network protocols and interfaces.</a:t>
            </a:r>
            <a:endParaRPr sz="1600"/>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Vulnerability:</a:t>
            </a:r>
            <a:r>
              <a:rPr lang="en-US" sz="1600"/>
              <a:t> Some protocols have known vulnerabilities that can be exploited.</a:t>
            </a:r>
            <a:endParaRPr sz="1600"/>
          </a:p>
          <a:p>
            <a:pPr marL="0" lvl="0" indent="0" algn="l" rtl="0">
              <a:lnSpc>
                <a:spcPct val="115000"/>
              </a:lnSpc>
              <a:spcBef>
                <a:spcPts val="400"/>
              </a:spcBef>
              <a:spcAft>
                <a:spcPts val="0"/>
              </a:spcAft>
              <a:buNone/>
            </a:pPr>
            <a:endParaRPr sz="1800">
              <a:latin typeface="Arial"/>
              <a:ea typeface="Arial"/>
              <a:cs typeface="Arial"/>
              <a:sym typeface="Arial"/>
            </a:endParaRPr>
          </a:p>
          <a:p>
            <a:pPr marL="0" lvl="0" indent="0" algn="l" rtl="0">
              <a:lnSpc>
                <a:spcPct val="115000"/>
              </a:lnSpc>
              <a:spcBef>
                <a:spcPts val="400"/>
              </a:spcBef>
              <a:spcAft>
                <a:spcPts val="0"/>
              </a:spcAft>
              <a:buNone/>
            </a:pPr>
            <a:r>
              <a:rPr lang="en-US" sz="1800">
                <a:latin typeface="Arial"/>
                <a:ea typeface="Arial"/>
                <a:cs typeface="Arial"/>
                <a:sym typeface="Arial"/>
              </a:rPr>
              <a:t>8.</a:t>
            </a:r>
            <a:r>
              <a:rPr lang="en-US" sz="1600" b="1"/>
              <a:t>Inadequate Device Identification and Authentication:</a:t>
            </a:r>
            <a:endParaRPr sz="1600" b="1"/>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Threat:</a:t>
            </a:r>
            <a:r>
              <a:rPr lang="en-US" sz="1600"/>
              <a:t> Insufficient mechanisms for verifying the identity of devices.</a:t>
            </a:r>
            <a:endParaRPr sz="1600"/>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Vulnerability:</a:t>
            </a:r>
            <a:r>
              <a:rPr lang="en-US" sz="1600"/>
              <a:t> Devices may be unable to prove their authenticity effectively.</a:t>
            </a:r>
            <a:endParaRPr sz="1600"/>
          </a:p>
          <a:p>
            <a:pPr marL="0" lvl="0" indent="0" algn="l" rtl="0">
              <a:lnSpc>
                <a:spcPct val="115000"/>
              </a:lnSpc>
              <a:spcBef>
                <a:spcPts val="400"/>
              </a:spcBef>
              <a:spcAft>
                <a:spcPts val="0"/>
              </a:spcAft>
              <a:buNone/>
            </a:pPr>
            <a:endParaRPr sz="1600"/>
          </a:p>
          <a:p>
            <a:pPr marL="0" lvl="0" indent="0" algn="l" rtl="0">
              <a:lnSpc>
                <a:spcPct val="115000"/>
              </a:lnSpc>
              <a:spcBef>
                <a:spcPts val="400"/>
              </a:spcBef>
              <a:spcAft>
                <a:spcPts val="0"/>
              </a:spcAft>
              <a:buNone/>
            </a:pPr>
            <a:r>
              <a:rPr lang="en-US" sz="1800">
                <a:latin typeface="Arial"/>
                <a:ea typeface="Arial"/>
                <a:cs typeface="Arial"/>
                <a:sym typeface="Arial"/>
              </a:rPr>
              <a:t>9.</a:t>
            </a:r>
            <a:r>
              <a:rPr lang="en-US" sz="1600" b="1"/>
              <a:t>Firmware and Software Vulnerabilities:</a:t>
            </a:r>
            <a:endParaRPr sz="1600" b="1"/>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Threat:</a:t>
            </a:r>
            <a:r>
              <a:rPr lang="en-US" sz="1600"/>
              <a:t> Devices may run outdated or insecure firmware and software.</a:t>
            </a:r>
            <a:endParaRPr sz="1600"/>
          </a:p>
          <a:p>
            <a:pPr marL="0" lvl="0" indent="0" algn="l" rtl="0">
              <a:lnSpc>
                <a:spcPct val="115000"/>
              </a:lnSpc>
              <a:spcBef>
                <a:spcPts val="400"/>
              </a:spcBef>
              <a:spcAft>
                <a:spcPts val="0"/>
              </a:spcAft>
              <a:buNone/>
            </a:pPr>
            <a:r>
              <a:rPr lang="en-US" sz="1800">
                <a:latin typeface="Arial"/>
                <a:ea typeface="Arial"/>
                <a:cs typeface="Arial"/>
                <a:sym typeface="Arial"/>
              </a:rPr>
              <a:t>–</a:t>
            </a:r>
            <a:r>
              <a:rPr lang="en-US" sz="1600" b="1"/>
              <a:t>Vulnerability:</a:t>
            </a:r>
            <a:r>
              <a:rPr lang="en-US" sz="1600"/>
              <a:t> Known vulnerabilities in firmware can be exploited.</a:t>
            </a:r>
            <a:endParaRPr sz="1600"/>
          </a:p>
          <a:p>
            <a:pPr marL="0" lvl="0" indent="0" algn="l" rtl="0">
              <a:lnSpc>
                <a:spcPct val="100000"/>
              </a:lnSpc>
              <a:spcBef>
                <a:spcPts val="270"/>
              </a:spcBef>
              <a:spcAft>
                <a:spcPts val="0"/>
              </a:spcAft>
              <a:buNone/>
            </a:pPr>
            <a:endParaRPr sz="1300">
              <a:latin typeface="Arial"/>
              <a:ea typeface="Arial"/>
              <a:cs typeface="Arial"/>
              <a:sym typeface="Arial"/>
            </a:endParaRPr>
          </a:p>
        </p:txBody>
      </p:sp>
      <p:pic>
        <p:nvPicPr>
          <p:cNvPr id="620" name="Google Shape;620;g2f5ca4eb22c_0_6"/>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2f5ca4eb22c_0_12"/>
          <p:cNvSpPr txBox="1">
            <a:spLocks noGrp="1"/>
          </p:cNvSpPr>
          <p:nvPr>
            <p:ph type="body" idx="1"/>
          </p:nvPr>
        </p:nvSpPr>
        <p:spPr>
          <a:xfrm>
            <a:off x="0" y="627460"/>
            <a:ext cx="9144000" cy="4429200"/>
          </a:xfrm>
          <a:prstGeom prst="rect">
            <a:avLst/>
          </a:prstGeom>
          <a:noFill/>
          <a:ln>
            <a:noFill/>
          </a:ln>
        </p:spPr>
        <p:txBody>
          <a:bodyPr spcFirstLastPara="1" wrap="square" lIns="91425" tIns="45700" rIns="91425" bIns="45700" anchor="t" anchorCtr="0">
            <a:noAutofit/>
          </a:bodyPr>
          <a:lstStyle/>
          <a:p>
            <a:pPr marL="342900" lvl="0" indent="0" algn="l" rtl="0">
              <a:lnSpc>
                <a:spcPct val="115000"/>
              </a:lnSpc>
              <a:spcBef>
                <a:spcPts val="300"/>
              </a:spcBef>
              <a:spcAft>
                <a:spcPts val="0"/>
              </a:spcAft>
              <a:buSzPts val="1100"/>
              <a:buFont typeface="Arial"/>
              <a:buNone/>
            </a:pPr>
            <a:r>
              <a:rPr lang="en-US" sz="1800" b="1">
                <a:latin typeface="Arial"/>
                <a:ea typeface="Arial"/>
                <a:cs typeface="Arial"/>
                <a:sym typeface="Arial"/>
              </a:rPr>
              <a:t>IoT threats and vulnerabilities in IoT systems- Transport layer challenges</a:t>
            </a:r>
            <a:r>
              <a:rPr lang="en-US" sz="2000">
                <a:latin typeface="Arial"/>
                <a:ea typeface="Arial"/>
                <a:cs typeface="Arial"/>
                <a:sym typeface="Arial"/>
              </a:rPr>
              <a:t>  </a:t>
            </a:r>
            <a:endParaRPr sz="2000">
              <a:latin typeface="Arial"/>
              <a:ea typeface="Arial"/>
              <a:cs typeface="Arial"/>
              <a:sym typeface="Arial"/>
            </a:endParaRPr>
          </a:p>
          <a:p>
            <a:pPr marL="342900" lvl="0" indent="-142875" algn="just" rtl="0">
              <a:lnSpc>
                <a:spcPct val="100000"/>
              </a:lnSpc>
              <a:spcBef>
                <a:spcPts val="270"/>
              </a:spcBef>
              <a:spcAft>
                <a:spcPts val="0"/>
              </a:spcAft>
              <a:buSzPts val="1800"/>
              <a:buNone/>
            </a:pPr>
            <a:endParaRPr sz="1800"/>
          </a:p>
          <a:p>
            <a:pPr marL="342900" lvl="0" indent="-142875" algn="just" rtl="0">
              <a:lnSpc>
                <a:spcPct val="100000"/>
              </a:lnSpc>
              <a:spcBef>
                <a:spcPts val="270"/>
              </a:spcBef>
              <a:spcAft>
                <a:spcPts val="0"/>
              </a:spcAft>
              <a:buSzPts val="1800"/>
              <a:buNone/>
            </a:pPr>
            <a:endParaRPr sz="1800"/>
          </a:p>
        </p:txBody>
      </p:sp>
      <p:pic>
        <p:nvPicPr>
          <p:cNvPr id="626" name="Google Shape;626;g2f5ca4eb22c_0_12"/>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627" name="Google Shape;627;g2f5ca4eb22c_0_12"/>
          <p:cNvPicPr preferRelativeResize="0"/>
          <p:nvPr/>
        </p:nvPicPr>
        <p:blipFill>
          <a:blip r:embed="rId4">
            <a:alphaModFix/>
          </a:blip>
          <a:stretch>
            <a:fillRect/>
          </a:stretch>
        </p:blipFill>
        <p:spPr>
          <a:xfrm>
            <a:off x="2168700" y="1167900"/>
            <a:ext cx="5285350" cy="38017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32"/>
          <p:cNvSpPr txBox="1">
            <a:spLocks noGrp="1"/>
          </p:cNvSpPr>
          <p:nvPr>
            <p:ph type="body" idx="1"/>
          </p:nvPr>
        </p:nvSpPr>
        <p:spPr>
          <a:xfrm>
            <a:off x="164325" y="638825"/>
            <a:ext cx="8733000" cy="4429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400" b="1">
                <a:latin typeface="Arial"/>
                <a:ea typeface="Arial"/>
                <a:cs typeface="Arial"/>
                <a:sym typeface="Arial"/>
              </a:rPr>
              <a:t>Transport Layer Threats and Vulnerabilities in IoT</a:t>
            </a:r>
            <a:endParaRPr sz="1400" b="1">
              <a:latin typeface="Arial"/>
              <a:ea typeface="Arial"/>
              <a:cs typeface="Arial"/>
              <a:sym typeface="Arial"/>
            </a:endParaRPr>
          </a:p>
          <a:p>
            <a:pPr marL="0" lvl="0" indent="0" algn="l" rtl="0">
              <a:lnSpc>
                <a:spcPct val="115000"/>
              </a:lnSpc>
              <a:spcBef>
                <a:spcPts val="0"/>
              </a:spcBef>
              <a:spcAft>
                <a:spcPts val="0"/>
              </a:spcAft>
              <a:buNone/>
            </a:pPr>
            <a:endParaRPr sz="1400" b="1">
              <a:latin typeface="Arial"/>
              <a:ea typeface="Arial"/>
              <a:cs typeface="Arial"/>
              <a:sym typeface="Arial"/>
            </a:endParaRPr>
          </a:p>
          <a:p>
            <a:pPr marL="0" lvl="0" indent="0" algn="l" rtl="0">
              <a:lnSpc>
                <a:spcPct val="115000"/>
              </a:lnSpc>
              <a:spcBef>
                <a:spcPts val="0"/>
              </a:spcBef>
              <a:spcAft>
                <a:spcPts val="0"/>
              </a:spcAft>
              <a:buNone/>
            </a:pPr>
            <a:r>
              <a:rPr lang="en-US" sz="1400">
                <a:latin typeface="Arial"/>
                <a:ea typeface="Arial"/>
                <a:cs typeface="Arial"/>
                <a:sym typeface="Arial"/>
              </a:rPr>
              <a:t>1.</a:t>
            </a:r>
            <a:r>
              <a:rPr lang="en-US" sz="1400" b="1">
                <a:latin typeface="Arial"/>
                <a:ea typeface="Arial"/>
                <a:cs typeface="Arial"/>
                <a:sym typeface="Arial"/>
              </a:rPr>
              <a:t>Unencrypted Data Transmission:</a:t>
            </a:r>
            <a:endParaRPr sz="1400" b="1">
              <a:latin typeface="Arial"/>
              <a:ea typeface="Arial"/>
              <a:cs typeface="Arial"/>
              <a:sym typeface="Arial"/>
            </a:endParaRPr>
          </a:p>
          <a:p>
            <a:pPr marL="0" lvl="0" indent="0" algn="l" rtl="0">
              <a:lnSpc>
                <a:spcPct val="115000"/>
              </a:lnSpc>
              <a:spcBef>
                <a:spcPts val="0"/>
              </a:spcBef>
              <a:spcAft>
                <a:spcPts val="0"/>
              </a:spcAft>
              <a:buNone/>
            </a:pPr>
            <a:r>
              <a:rPr lang="en-US" sz="1400">
                <a:latin typeface="Arial"/>
                <a:ea typeface="Arial"/>
                <a:cs typeface="Arial"/>
                <a:sym typeface="Arial"/>
              </a:rPr>
              <a:t>•</a:t>
            </a:r>
            <a:r>
              <a:rPr lang="en-US" sz="1400" b="1">
                <a:latin typeface="Arial"/>
                <a:ea typeface="Arial"/>
                <a:cs typeface="Arial"/>
                <a:sym typeface="Arial"/>
              </a:rPr>
              <a:t>Threat:</a:t>
            </a:r>
            <a:r>
              <a:rPr lang="en-US" sz="1400">
                <a:latin typeface="Arial"/>
                <a:ea typeface="Arial"/>
                <a:cs typeface="Arial"/>
                <a:sym typeface="Arial"/>
              </a:rPr>
              <a:t> Data transmitted over the transport layer may not be encrypted.</a:t>
            </a:r>
            <a:endParaRPr sz="1400">
              <a:latin typeface="Arial"/>
              <a:ea typeface="Arial"/>
              <a:cs typeface="Arial"/>
              <a:sym typeface="Arial"/>
            </a:endParaRPr>
          </a:p>
          <a:p>
            <a:pPr marL="0" lvl="0" indent="0" algn="l" rtl="0">
              <a:lnSpc>
                <a:spcPct val="115000"/>
              </a:lnSpc>
              <a:spcBef>
                <a:spcPts val="0"/>
              </a:spcBef>
              <a:spcAft>
                <a:spcPts val="0"/>
              </a:spcAft>
              <a:buNone/>
            </a:pPr>
            <a:r>
              <a:rPr lang="en-US" sz="1400">
                <a:latin typeface="Arial"/>
                <a:ea typeface="Arial"/>
                <a:cs typeface="Arial"/>
                <a:sym typeface="Arial"/>
              </a:rPr>
              <a:t>•</a:t>
            </a:r>
            <a:r>
              <a:rPr lang="en-US" sz="1400" b="1">
                <a:latin typeface="Arial"/>
                <a:ea typeface="Arial"/>
                <a:cs typeface="Arial"/>
                <a:sym typeface="Arial"/>
              </a:rPr>
              <a:t>Vulnerability:</a:t>
            </a:r>
            <a:r>
              <a:rPr lang="en-US" sz="1400">
                <a:latin typeface="Arial"/>
                <a:ea typeface="Arial"/>
                <a:cs typeface="Arial"/>
                <a:sym typeface="Arial"/>
              </a:rPr>
              <a:t> Lack of encryption allows data to be intercepted or tampered with.</a:t>
            </a: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15000"/>
              </a:lnSpc>
              <a:spcBef>
                <a:spcPts val="0"/>
              </a:spcBef>
              <a:spcAft>
                <a:spcPts val="0"/>
              </a:spcAft>
              <a:buNone/>
            </a:pPr>
            <a:r>
              <a:rPr lang="en-US" sz="1400">
                <a:latin typeface="Arial"/>
                <a:ea typeface="Arial"/>
                <a:cs typeface="Arial"/>
                <a:sym typeface="Arial"/>
              </a:rPr>
              <a:t>2.</a:t>
            </a:r>
            <a:r>
              <a:rPr lang="en-US" sz="1400" b="1">
                <a:latin typeface="Arial"/>
                <a:ea typeface="Arial"/>
                <a:cs typeface="Arial"/>
                <a:sym typeface="Arial"/>
              </a:rPr>
              <a:t>Session Hijacking:</a:t>
            </a:r>
            <a:endParaRPr sz="1400" b="1">
              <a:latin typeface="Arial"/>
              <a:ea typeface="Arial"/>
              <a:cs typeface="Arial"/>
              <a:sym typeface="Arial"/>
            </a:endParaRPr>
          </a:p>
          <a:p>
            <a:pPr marL="0" lvl="0" indent="0" algn="l" rtl="0">
              <a:lnSpc>
                <a:spcPct val="115000"/>
              </a:lnSpc>
              <a:spcBef>
                <a:spcPts val="0"/>
              </a:spcBef>
              <a:spcAft>
                <a:spcPts val="0"/>
              </a:spcAft>
              <a:buNone/>
            </a:pPr>
            <a:r>
              <a:rPr lang="en-US" sz="1400">
                <a:latin typeface="Arial"/>
                <a:ea typeface="Arial"/>
                <a:cs typeface="Arial"/>
                <a:sym typeface="Arial"/>
              </a:rPr>
              <a:t>•</a:t>
            </a:r>
            <a:r>
              <a:rPr lang="en-US" sz="1400" b="1">
                <a:latin typeface="Arial"/>
                <a:ea typeface="Arial"/>
                <a:cs typeface="Arial"/>
                <a:sym typeface="Arial"/>
              </a:rPr>
              <a:t>Threat:</a:t>
            </a:r>
            <a:r>
              <a:rPr lang="en-US" sz="1400">
                <a:latin typeface="Arial"/>
                <a:ea typeface="Arial"/>
                <a:cs typeface="Arial"/>
                <a:sym typeface="Arial"/>
              </a:rPr>
              <a:t> Attackers take over a valid communication session between devices.</a:t>
            </a:r>
            <a:endParaRPr sz="1400">
              <a:latin typeface="Arial"/>
              <a:ea typeface="Arial"/>
              <a:cs typeface="Arial"/>
              <a:sym typeface="Arial"/>
            </a:endParaRPr>
          </a:p>
          <a:p>
            <a:pPr marL="0" lvl="0" indent="0" algn="l" rtl="0">
              <a:lnSpc>
                <a:spcPct val="115000"/>
              </a:lnSpc>
              <a:spcBef>
                <a:spcPts val="0"/>
              </a:spcBef>
              <a:spcAft>
                <a:spcPts val="0"/>
              </a:spcAft>
              <a:buNone/>
            </a:pPr>
            <a:r>
              <a:rPr lang="en-US" sz="1400">
                <a:latin typeface="Arial"/>
                <a:ea typeface="Arial"/>
                <a:cs typeface="Arial"/>
                <a:sym typeface="Arial"/>
              </a:rPr>
              <a:t>•</a:t>
            </a:r>
            <a:r>
              <a:rPr lang="en-US" sz="1400" b="1">
                <a:latin typeface="Arial"/>
                <a:ea typeface="Arial"/>
                <a:cs typeface="Arial"/>
                <a:sym typeface="Arial"/>
              </a:rPr>
              <a:t>Vulnerability:</a:t>
            </a:r>
            <a:r>
              <a:rPr lang="en-US" sz="1400">
                <a:latin typeface="Arial"/>
                <a:ea typeface="Arial"/>
                <a:cs typeface="Arial"/>
                <a:sym typeface="Arial"/>
              </a:rPr>
              <a:t> Inadequate session management and authentication.</a:t>
            </a: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15000"/>
              </a:lnSpc>
              <a:spcBef>
                <a:spcPts val="0"/>
              </a:spcBef>
              <a:spcAft>
                <a:spcPts val="0"/>
              </a:spcAft>
              <a:buNone/>
            </a:pPr>
            <a:r>
              <a:rPr lang="en-US" sz="1400">
                <a:latin typeface="Arial"/>
                <a:ea typeface="Arial"/>
                <a:cs typeface="Arial"/>
                <a:sym typeface="Arial"/>
              </a:rPr>
              <a:t>3.</a:t>
            </a:r>
            <a:r>
              <a:rPr lang="en-US" sz="1400" b="1">
                <a:latin typeface="Arial"/>
                <a:ea typeface="Arial"/>
                <a:cs typeface="Arial"/>
                <a:sym typeface="Arial"/>
              </a:rPr>
              <a:t>Man-in-the-Middle (MitM) Attacks:</a:t>
            </a:r>
            <a:endParaRPr sz="1400" b="1">
              <a:latin typeface="Arial"/>
              <a:ea typeface="Arial"/>
              <a:cs typeface="Arial"/>
              <a:sym typeface="Arial"/>
            </a:endParaRPr>
          </a:p>
          <a:p>
            <a:pPr marL="0" lvl="0" indent="0" algn="l" rtl="0">
              <a:lnSpc>
                <a:spcPct val="115000"/>
              </a:lnSpc>
              <a:spcBef>
                <a:spcPts val="0"/>
              </a:spcBef>
              <a:spcAft>
                <a:spcPts val="0"/>
              </a:spcAft>
              <a:buNone/>
            </a:pPr>
            <a:r>
              <a:rPr lang="en-US" sz="1400">
                <a:latin typeface="Arial"/>
                <a:ea typeface="Arial"/>
                <a:cs typeface="Arial"/>
                <a:sym typeface="Arial"/>
              </a:rPr>
              <a:t>•</a:t>
            </a:r>
            <a:r>
              <a:rPr lang="en-US" sz="1400" b="1">
                <a:latin typeface="Arial"/>
                <a:ea typeface="Arial"/>
                <a:cs typeface="Arial"/>
                <a:sym typeface="Arial"/>
              </a:rPr>
              <a:t>Threat:</a:t>
            </a:r>
            <a:r>
              <a:rPr lang="en-US" sz="1400">
                <a:latin typeface="Arial"/>
                <a:ea typeface="Arial"/>
                <a:cs typeface="Arial"/>
                <a:sym typeface="Arial"/>
              </a:rPr>
              <a:t> Attackers intercept and potentially alter communication between two parties.</a:t>
            </a:r>
            <a:endParaRPr sz="1400">
              <a:latin typeface="Arial"/>
              <a:ea typeface="Arial"/>
              <a:cs typeface="Arial"/>
              <a:sym typeface="Arial"/>
            </a:endParaRPr>
          </a:p>
          <a:p>
            <a:pPr marL="0" lvl="0" indent="0" algn="l" rtl="0">
              <a:lnSpc>
                <a:spcPct val="115000"/>
              </a:lnSpc>
              <a:spcBef>
                <a:spcPts val="0"/>
              </a:spcBef>
              <a:spcAft>
                <a:spcPts val="0"/>
              </a:spcAft>
              <a:buNone/>
            </a:pPr>
            <a:r>
              <a:rPr lang="en-US" sz="1400">
                <a:latin typeface="Arial"/>
                <a:ea typeface="Arial"/>
                <a:cs typeface="Arial"/>
                <a:sym typeface="Arial"/>
              </a:rPr>
              <a:t>•</a:t>
            </a:r>
            <a:r>
              <a:rPr lang="en-US" sz="1400" b="1">
                <a:latin typeface="Arial"/>
                <a:ea typeface="Arial"/>
                <a:cs typeface="Arial"/>
                <a:sym typeface="Arial"/>
              </a:rPr>
              <a:t>Vulnerability:</a:t>
            </a:r>
            <a:r>
              <a:rPr lang="en-US" sz="1400">
                <a:latin typeface="Arial"/>
                <a:ea typeface="Arial"/>
                <a:cs typeface="Arial"/>
                <a:sym typeface="Arial"/>
              </a:rPr>
              <a:t> Lack of proper encryption and authentication mechanisms.</a:t>
            </a: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4.</a:t>
            </a:r>
            <a:r>
              <a:rPr lang="en-US" sz="1400" b="1">
                <a:latin typeface="Arial"/>
                <a:ea typeface="Arial"/>
                <a:cs typeface="Arial"/>
                <a:sym typeface="Arial"/>
              </a:rPr>
              <a:t>Protocol Downgrade Attacks:</a:t>
            </a:r>
            <a:endParaRPr sz="1400" b="1">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sz="1400" b="1">
                <a:latin typeface="Arial"/>
                <a:ea typeface="Arial"/>
                <a:cs typeface="Arial"/>
                <a:sym typeface="Arial"/>
              </a:rPr>
              <a:t>Threat:</a:t>
            </a:r>
            <a:r>
              <a:rPr lang="en-US" sz="1400">
                <a:latin typeface="Arial"/>
                <a:ea typeface="Arial"/>
                <a:cs typeface="Arial"/>
                <a:sym typeface="Arial"/>
              </a:rPr>
              <a:t> Attackers force devices to use weaker, less secure versions of communication protocols.</a:t>
            </a:r>
            <a:endParaRPr sz="140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t>
            </a:r>
            <a:r>
              <a:rPr lang="en-US" sz="1400" b="1">
                <a:latin typeface="Arial"/>
                <a:ea typeface="Arial"/>
                <a:cs typeface="Arial"/>
                <a:sym typeface="Arial"/>
              </a:rPr>
              <a:t>Vulnerability:</a:t>
            </a:r>
            <a:r>
              <a:rPr lang="en-US" sz="1400">
                <a:latin typeface="Arial"/>
                <a:ea typeface="Arial"/>
                <a:cs typeface="Arial"/>
                <a:sym typeface="Arial"/>
              </a:rPr>
              <a:t> Devices fall back to older, vulnerable protocols when newer ones are available.</a:t>
            </a:r>
            <a:endParaRPr sz="1400">
              <a:latin typeface="Arial"/>
              <a:ea typeface="Arial"/>
              <a:cs typeface="Arial"/>
              <a:sym typeface="Arial"/>
            </a:endParaRPr>
          </a:p>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00000"/>
              </a:lnSpc>
              <a:spcBef>
                <a:spcPts val="270"/>
              </a:spcBef>
              <a:spcAft>
                <a:spcPts val="0"/>
              </a:spcAft>
              <a:buNone/>
            </a:pPr>
            <a:endParaRPr sz="1400" b="1">
              <a:latin typeface="Arial"/>
              <a:ea typeface="Arial"/>
              <a:cs typeface="Arial"/>
              <a:sym typeface="Arial"/>
            </a:endParaRPr>
          </a:p>
        </p:txBody>
      </p:sp>
      <p:pic>
        <p:nvPicPr>
          <p:cNvPr id="633" name="Google Shape;633;p132"/>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g2f5ca4eb22c_0_23"/>
          <p:cNvSpPr txBox="1">
            <a:spLocks noGrp="1"/>
          </p:cNvSpPr>
          <p:nvPr>
            <p:ph type="body" idx="1"/>
          </p:nvPr>
        </p:nvSpPr>
        <p:spPr>
          <a:xfrm>
            <a:off x="164325" y="638825"/>
            <a:ext cx="8733000" cy="4429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400" dirty="0">
                <a:latin typeface="Arial"/>
                <a:ea typeface="Arial"/>
                <a:cs typeface="Arial"/>
                <a:sym typeface="Arial"/>
              </a:rPr>
              <a:t>5.</a:t>
            </a:r>
            <a:r>
              <a:rPr lang="en-US" sz="1400" b="1" dirty="0">
                <a:latin typeface="Arial"/>
                <a:ea typeface="Arial"/>
                <a:cs typeface="Arial"/>
                <a:sym typeface="Arial"/>
              </a:rPr>
              <a:t>Replay Attacks:</a:t>
            </a:r>
            <a:endParaRPr sz="1400" b="1"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Threat:</a:t>
            </a:r>
            <a:r>
              <a:rPr lang="en-US" sz="1400" dirty="0">
                <a:latin typeface="Arial"/>
                <a:ea typeface="Arial"/>
                <a:cs typeface="Arial"/>
                <a:sym typeface="Arial"/>
              </a:rPr>
              <a:t> Attackers capture and replay valid data transmissions to deceive the receiver.</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Vulnerability:</a:t>
            </a:r>
            <a:r>
              <a:rPr lang="en-US" sz="1400" dirty="0">
                <a:latin typeface="Arial"/>
                <a:ea typeface="Arial"/>
                <a:cs typeface="Arial"/>
                <a:sym typeface="Arial"/>
              </a:rPr>
              <a:t> Lack of mechanisms to verify the freshness of messages.</a:t>
            </a:r>
            <a:endParaRPr sz="1400" dirty="0">
              <a:latin typeface="Arial"/>
              <a:ea typeface="Arial"/>
              <a:cs typeface="Arial"/>
              <a:sym typeface="Arial"/>
            </a:endParaRPr>
          </a:p>
          <a:p>
            <a:pPr marL="0" lvl="0" indent="0" algn="l" rtl="0">
              <a:lnSpc>
                <a:spcPct val="115000"/>
              </a:lnSpc>
              <a:spcBef>
                <a:spcPts val="0"/>
              </a:spcBef>
              <a:spcAft>
                <a:spcPts val="0"/>
              </a:spcAft>
              <a:buNone/>
            </a:pPr>
            <a:endParaRPr sz="1400" b="1"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6.</a:t>
            </a:r>
            <a:r>
              <a:rPr lang="en-US" sz="1400" b="1" dirty="0">
                <a:latin typeface="Arial"/>
                <a:ea typeface="Arial"/>
                <a:cs typeface="Arial"/>
                <a:sym typeface="Arial"/>
              </a:rPr>
              <a:t>Insecure Protocol Implementations:</a:t>
            </a:r>
            <a:endParaRPr sz="1400" b="1"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Threat:</a:t>
            </a:r>
            <a:r>
              <a:rPr lang="en-US" sz="1400" dirty="0">
                <a:latin typeface="Arial"/>
                <a:ea typeface="Arial"/>
                <a:cs typeface="Arial"/>
                <a:sym typeface="Arial"/>
              </a:rPr>
              <a:t> IoT devices may use outdated or flawed implementations of transport protocols.</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Vulnerability:</a:t>
            </a:r>
            <a:r>
              <a:rPr lang="en-US" sz="1400" dirty="0">
                <a:latin typeface="Arial"/>
                <a:ea typeface="Arial"/>
                <a:cs typeface="Arial"/>
                <a:sym typeface="Arial"/>
              </a:rPr>
              <a:t> Implementation flaws or deviations from standards.</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endParaRPr sz="8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7.</a:t>
            </a:r>
            <a:r>
              <a:rPr lang="en-US" sz="1400" b="1" dirty="0">
                <a:latin typeface="Arial"/>
                <a:ea typeface="Arial"/>
                <a:cs typeface="Arial"/>
                <a:sym typeface="Arial"/>
              </a:rPr>
              <a:t>Lack of Proper Authentication:</a:t>
            </a:r>
            <a:endParaRPr sz="1400" b="1"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Threat:</a:t>
            </a:r>
            <a:r>
              <a:rPr lang="en-US" sz="1400" dirty="0">
                <a:latin typeface="Arial"/>
                <a:ea typeface="Arial"/>
                <a:cs typeface="Arial"/>
                <a:sym typeface="Arial"/>
              </a:rPr>
              <a:t> Insufficient mechanisms to authenticate the parties involved in communication.</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Vulnerability:</a:t>
            </a:r>
            <a:r>
              <a:rPr lang="en-US" sz="1400" dirty="0">
                <a:latin typeface="Arial"/>
                <a:ea typeface="Arial"/>
                <a:cs typeface="Arial"/>
                <a:sym typeface="Arial"/>
              </a:rPr>
              <a:t> Weak or absent authentication methods.</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endParaRPr sz="8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8.</a:t>
            </a:r>
            <a:r>
              <a:rPr lang="en-US" sz="1400" b="1" dirty="0">
                <a:latin typeface="Arial"/>
                <a:ea typeface="Arial"/>
                <a:cs typeface="Arial"/>
                <a:sym typeface="Arial"/>
              </a:rPr>
              <a:t>Denial of Service (DoS) Attacks:</a:t>
            </a:r>
            <a:endParaRPr sz="1400" b="1"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Threat:</a:t>
            </a:r>
            <a:r>
              <a:rPr lang="en-US" sz="1400" dirty="0">
                <a:latin typeface="Arial"/>
                <a:ea typeface="Arial"/>
                <a:cs typeface="Arial"/>
                <a:sym typeface="Arial"/>
              </a:rPr>
              <a:t> Attackers flood the transport layer with excessive traffic.</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Vulnerability:</a:t>
            </a:r>
            <a:r>
              <a:rPr lang="en-US" sz="1400" dirty="0">
                <a:latin typeface="Arial"/>
                <a:ea typeface="Arial"/>
                <a:cs typeface="Arial"/>
                <a:sym typeface="Arial"/>
              </a:rPr>
              <a:t> Limited capacity to handle large volumes of data or requests.</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endParaRPr sz="1400" dirty="0">
              <a:latin typeface="Arial"/>
              <a:ea typeface="Arial"/>
              <a:cs typeface="Arial"/>
              <a:sym typeface="Arial"/>
            </a:endParaRPr>
          </a:p>
          <a:p>
            <a:pPr marL="0" lvl="0" indent="0" algn="l" rtl="0">
              <a:lnSpc>
                <a:spcPct val="100000"/>
              </a:lnSpc>
              <a:spcBef>
                <a:spcPts val="270"/>
              </a:spcBef>
              <a:spcAft>
                <a:spcPts val="0"/>
              </a:spcAft>
              <a:buNone/>
            </a:pPr>
            <a:endParaRPr sz="1400" dirty="0">
              <a:latin typeface="Arial"/>
              <a:ea typeface="Arial"/>
              <a:cs typeface="Arial"/>
              <a:sym typeface="Arial"/>
            </a:endParaRPr>
          </a:p>
        </p:txBody>
      </p:sp>
      <p:pic>
        <p:nvPicPr>
          <p:cNvPr id="639" name="Google Shape;639;g2f5ca4eb22c_0_23"/>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2f5ca4eb22c_0_28"/>
          <p:cNvSpPr txBox="1">
            <a:spLocks noGrp="1"/>
          </p:cNvSpPr>
          <p:nvPr>
            <p:ph type="body" idx="1"/>
          </p:nvPr>
        </p:nvSpPr>
        <p:spPr>
          <a:xfrm>
            <a:off x="164325" y="638825"/>
            <a:ext cx="8733000" cy="4429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9.</a:t>
            </a:r>
            <a:r>
              <a:rPr lang="en-US" sz="1400" b="1" dirty="0">
                <a:latin typeface="Arial"/>
                <a:ea typeface="Arial"/>
                <a:cs typeface="Arial"/>
                <a:sym typeface="Arial"/>
              </a:rPr>
              <a:t>Session Fixation:</a:t>
            </a:r>
            <a:endParaRPr sz="1400" b="1"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Threat:</a:t>
            </a:r>
            <a:r>
              <a:rPr lang="en-US" sz="1400" dirty="0">
                <a:latin typeface="Arial"/>
                <a:ea typeface="Arial"/>
                <a:cs typeface="Arial"/>
                <a:sym typeface="Arial"/>
              </a:rPr>
              <a:t> Attackers fixate on a session identifier to hijack a session.</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Vulnerability:</a:t>
            </a:r>
            <a:r>
              <a:rPr lang="en-US" sz="1400" dirty="0">
                <a:latin typeface="Arial"/>
                <a:ea typeface="Arial"/>
                <a:cs typeface="Arial"/>
                <a:sym typeface="Arial"/>
              </a:rPr>
              <a:t> Predictable or insecure session identifiers.</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endParaRPr sz="14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10.</a:t>
            </a:r>
            <a:r>
              <a:rPr lang="en-US" sz="1400" b="1" dirty="0">
                <a:latin typeface="Arial"/>
                <a:ea typeface="Arial"/>
                <a:cs typeface="Arial"/>
                <a:sym typeface="Arial"/>
              </a:rPr>
              <a:t>Data Integrity Issues:</a:t>
            </a:r>
            <a:endParaRPr sz="1400" b="1"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Threat:</a:t>
            </a:r>
            <a:r>
              <a:rPr lang="en-US" sz="1400" dirty="0">
                <a:latin typeface="Arial"/>
                <a:ea typeface="Arial"/>
                <a:cs typeface="Arial"/>
                <a:sym typeface="Arial"/>
              </a:rPr>
              <a:t> Data sent over the transport layer may be subject to tampering or corruption.</a:t>
            </a:r>
            <a:endParaRPr sz="1400" dirty="0">
              <a:latin typeface="Arial"/>
              <a:ea typeface="Arial"/>
              <a:cs typeface="Arial"/>
              <a:sym typeface="Arial"/>
            </a:endParaRPr>
          </a:p>
          <a:p>
            <a:pPr marL="12700" lvl="0" indent="0" algn="l" rtl="0">
              <a:lnSpc>
                <a:spcPct val="115000"/>
              </a:lnSpc>
              <a:spcBef>
                <a:spcPts val="0"/>
              </a:spcBef>
              <a:spcAft>
                <a:spcPts val="0"/>
              </a:spcAft>
              <a:buClr>
                <a:schemeClr val="dk1"/>
              </a:buClr>
              <a:buSzPts val="1100"/>
              <a:buFont typeface="Arial"/>
              <a:buNone/>
            </a:pPr>
            <a:r>
              <a:rPr lang="en-US" sz="1400" dirty="0">
                <a:latin typeface="Arial"/>
                <a:ea typeface="Arial"/>
                <a:cs typeface="Arial"/>
                <a:sym typeface="Arial"/>
              </a:rPr>
              <a:t>•</a:t>
            </a:r>
            <a:r>
              <a:rPr lang="en-US" sz="1400" b="1" dirty="0">
                <a:latin typeface="Arial"/>
                <a:ea typeface="Arial"/>
                <a:cs typeface="Arial"/>
                <a:sym typeface="Arial"/>
              </a:rPr>
              <a:t>Vulnerability:</a:t>
            </a:r>
            <a:r>
              <a:rPr lang="en-US" sz="1400" dirty="0">
                <a:latin typeface="Arial"/>
                <a:ea typeface="Arial"/>
                <a:cs typeface="Arial"/>
                <a:sym typeface="Arial"/>
              </a:rPr>
              <a:t> Lack of integrity checks or validation.</a:t>
            </a:r>
            <a:endParaRPr sz="1400" dirty="0">
              <a:latin typeface="Arial"/>
              <a:ea typeface="Arial"/>
              <a:cs typeface="Arial"/>
              <a:sym typeface="Arial"/>
            </a:endParaRPr>
          </a:p>
          <a:p>
            <a:pPr marL="12700" lvl="0" indent="0" algn="l" rtl="0">
              <a:lnSpc>
                <a:spcPct val="115000"/>
              </a:lnSpc>
              <a:spcBef>
                <a:spcPts val="0"/>
              </a:spcBef>
              <a:spcAft>
                <a:spcPts val="0"/>
              </a:spcAft>
              <a:buNone/>
            </a:pPr>
            <a:endParaRPr sz="1400" b="1" dirty="0">
              <a:latin typeface="Arial"/>
              <a:ea typeface="Arial"/>
              <a:cs typeface="Arial"/>
              <a:sym typeface="Arial"/>
            </a:endParaRPr>
          </a:p>
        </p:txBody>
      </p:sp>
      <p:pic>
        <p:nvPicPr>
          <p:cNvPr id="645" name="Google Shape;645;g2f5ca4eb22c_0_28"/>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34"/>
          <p:cNvSpPr txBox="1">
            <a:spLocks noGrp="1"/>
          </p:cNvSpPr>
          <p:nvPr>
            <p:ph type="body" idx="1"/>
          </p:nvPr>
        </p:nvSpPr>
        <p:spPr>
          <a:xfrm>
            <a:off x="434350" y="627450"/>
            <a:ext cx="8559900" cy="4429200"/>
          </a:xfrm>
          <a:prstGeom prst="rect">
            <a:avLst/>
          </a:prstGeom>
          <a:noFill/>
          <a:ln>
            <a:noFill/>
          </a:ln>
        </p:spPr>
        <p:txBody>
          <a:bodyPr spcFirstLastPara="1" wrap="square" lIns="91425" tIns="45700" rIns="91425" bIns="45700" anchor="t" anchorCtr="0">
            <a:noAutofit/>
          </a:bodyPr>
          <a:lstStyle/>
          <a:p>
            <a:pPr marL="342900" lvl="0" indent="0" algn="l" rtl="0">
              <a:lnSpc>
                <a:spcPct val="100000"/>
              </a:lnSpc>
              <a:spcBef>
                <a:spcPts val="270"/>
              </a:spcBef>
              <a:spcAft>
                <a:spcPts val="0"/>
              </a:spcAft>
              <a:buNone/>
            </a:pPr>
            <a:r>
              <a:rPr lang="en-US" sz="1400" b="1" dirty="0">
                <a:latin typeface="Oswald"/>
                <a:ea typeface="Oswald"/>
                <a:cs typeface="Oswald"/>
                <a:sym typeface="Oswald"/>
              </a:rPr>
              <a:t>IoT GATEWAYS AND SECURITY</a:t>
            </a:r>
            <a:endParaRPr sz="1400" b="1" dirty="0">
              <a:latin typeface="Oswald"/>
              <a:ea typeface="Oswald"/>
              <a:cs typeface="Oswald"/>
              <a:sym typeface="Oswald"/>
            </a:endParaRPr>
          </a:p>
          <a:p>
            <a:pPr marL="342900" lvl="0" indent="0" algn="l" rtl="0">
              <a:lnSpc>
                <a:spcPct val="100000"/>
              </a:lnSpc>
              <a:spcBef>
                <a:spcPts val="270"/>
              </a:spcBef>
              <a:spcAft>
                <a:spcPts val="0"/>
              </a:spcAft>
              <a:buNone/>
            </a:pPr>
            <a:endParaRPr sz="1350" b="1" dirty="0">
              <a:latin typeface="Oswald"/>
              <a:ea typeface="Oswald"/>
              <a:cs typeface="Oswald"/>
              <a:sym typeface="Oswald"/>
            </a:endParaRPr>
          </a:p>
          <a:p>
            <a:pPr marL="342900" lvl="0" indent="-219075" algn="just" rtl="0">
              <a:lnSpc>
                <a:spcPct val="115000"/>
              </a:lnSpc>
              <a:spcBef>
                <a:spcPts val="400"/>
              </a:spcBef>
              <a:spcAft>
                <a:spcPts val="0"/>
              </a:spcAft>
              <a:buSzPts val="1200"/>
              <a:buChar char="•"/>
            </a:pPr>
            <a:r>
              <a:rPr lang="en-US" sz="1500" dirty="0">
                <a:latin typeface="Arial"/>
                <a:ea typeface="Arial"/>
                <a:cs typeface="Arial"/>
                <a:sym typeface="Arial"/>
              </a:rPr>
              <a:t>An internet of things (IoT) gateway is a physical device or software program that serves as the connection point between the cloud and IoT devices, such as controllers, sensors and smart devices. IoT gateways act as a central hub, connecting IoT devices to the cloud. Organizations can use gateways to connect IoT devices for data processing as well as to monitor and manage IoT devices.</a:t>
            </a:r>
            <a:endParaRPr sz="1500" dirty="0">
              <a:latin typeface="Arial"/>
              <a:ea typeface="Arial"/>
              <a:cs typeface="Arial"/>
              <a:sym typeface="Arial"/>
            </a:endParaRPr>
          </a:p>
          <a:p>
            <a:pPr marL="342900" lvl="0" indent="-219075" algn="just" rtl="0">
              <a:lnSpc>
                <a:spcPct val="115000"/>
              </a:lnSpc>
              <a:spcBef>
                <a:spcPts val="0"/>
              </a:spcBef>
              <a:spcAft>
                <a:spcPts val="0"/>
              </a:spcAft>
              <a:buSzPts val="1200"/>
              <a:buChar char="•"/>
            </a:pPr>
            <a:r>
              <a:rPr lang="en-US" sz="1500" dirty="0">
                <a:latin typeface="Arial"/>
                <a:ea typeface="Arial"/>
                <a:cs typeface="Arial"/>
                <a:sym typeface="Arial"/>
              </a:rPr>
              <a:t>All data moving between IoT-connected devices and the cloud passes through an IoT gateway, which can be either a dedicated hardware appliance or an application. An IoT gateway might also be referred to as an intelligent gateway or a control tier.</a:t>
            </a:r>
            <a:endParaRPr sz="1500" dirty="0">
              <a:latin typeface="Arial"/>
              <a:ea typeface="Arial"/>
              <a:cs typeface="Arial"/>
              <a:sym typeface="Arial"/>
            </a:endParaRPr>
          </a:p>
          <a:p>
            <a:pPr marL="342900" lvl="0" indent="-219075" algn="just" rtl="0">
              <a:lnSpc>
                <a:spcPct val="115000"/>
              </a:lnSpc>
              <a:spcBef>
                <a:spcPts val="0"/>
              </a:spcBef>
              <a:spcAft>
                <a:spcPts val="0"/>
              </a:spcAft>
              <a:buSzPts val="1200"/>
              <a:buChar char="•"/>
            </a:pPr>
            <a:r>
              <a:rPr lang="en-US" sz="1500" dirty="0">
                <a:latin typeface="Arial"/>
                <a:ea typeface="Arial"/>
                <a:cs typeface="Arial"/>
                <a:sym typeface="Arial"/>
              </a:rPr>
              <a:t>An IoT gateway acts as a network router, routing data between IoT devices and the cloud. Early on, most gateway devices only sent traffic in one direction: from the IoT device to the cloud. Now it's common for gateway devices to handle both inbound and outbound traffic. Outbound traffic streams are used to send IoT data to the cloud, while inbound traffic is used for device management tasks, such as updating firmware.</a:t>
            </a:r>
            <a:endParaRPr sz="1500" dirty="0">
              <a:latin typeface="Arial"/>
              <a:ea typeface="Arial"/>
              <a:cs typeface="Arial"/>
              <a:sym typeface="Arial"/>
            </a:endParaRPr>
          </a:p>
          <a:p>
            <a:pPr marL="342900" lvl="0" indent="0" algn="l" rtl="0">
              <a:lnSpc>
                <a:spcPct val="115000"/>
              </a:lnSpc>
              <a:spcBef>
                <a:spcPts val="400"/>
              </a:spcBef>
              <a:spcAft>
                <a:spcPts val="0"/>
              </a:spcAft>
              <a:buNone/>
            </a:pPr>
            <a:endParaRPr sz="1200" dirty="0">
              <a:latin typeface="Arial"/>
              <a:ea typeface="Arial"/>
              <a:cs typeface="Arial"/>
              <a:sym typeface="Arial"/>
            </a:endParaRPr>
          </a:p>
        </p:txBody>
      </p:sp>
      <p:pic>
        <p:nvPicPr>
          <p:cNvPr id="651" name="Google Shape;651;p134"/>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2f5ca4eb22c_0_37"/>
          <p:cNvSpPr txBox="1">
            <a:spLocks noGrp="1"/>
          </p:cNvSpPr>
          <p:nvPr>
            <p:ph type="body" idx="1"/>
          </p:nvPr>
        </p:nvSpPr>
        <p:spPr>
          <a:xfrm>
            <a:off x="434350" y="627450"/>
            <a:ext cx="8559900" cy="4429200"/>
          </a:xfrm>
          <a:prstGeom prst="rect">
            <a:avLst/>
          </a:prstGeom>
          <a:noFill/>
          <a:ln>
            <a:noFill/>
          </a:ln>
        </p:spPr>
        <p:txBody>
          <a:bodyPr spcFirstLastPara="1" wrap="square" lIns="91425" tIns="45700" rIns="91425" bIns="45700" anchor="t" anchorCtr="0">
            <a:noAutofit/>
          </a:bodyPr>
          <a:lstStyle/>
          <a:p>
            <a:pPr marL="342900" lvl="0" indent="0" algn="l" rtl="0">
              <a:lnSpc>
                <a:spcPct val="100000"/>
              </a:lnSpc>
              <a:spcBef>
                <a:spcPts val="270"/>
              </a:spcBef>
              <a:spcAft>
                <a:spcPts val="0"/>
              </a:spcAft>
              <a:buNone/>
            </a:pPr>
            <a:r>
              <a:rPr lang="en-US" sz="1400" b="1">
                <a:latin typeface="Oswald"/>
                <a:ea typeface="Oswald"/>
                <a:cs typeface="Oswald"/>
                <a:sym typeface="Oswald"/>
              </a:rPr>
              <a:t>IoT GATEWAYS AND SECURITY</a:t>
            </a:r>
            <a:endParaRPr sz="1400" b="1">
              <a:latin typeface="Oswald"/>
              <a:ea typeface="Oswald"/>
              <a:cs typeface="Oswald"/>
              <a:sym typeface="Oswald"/>
            </a:endParaRPr>
          </a:p>
          <a:p>
            <a:pPr marL="342900" lvl="0" indent="0" algn="l" rtl="0">
              <a:lnSpc>
                <a:spcPct val="100000"/>
              </a:lnSpc>
              <a:spcBef>
                <a:spcPts val="270"/>
              </a:spcBef>
              <a:spcAft>
                <a:spcPts val="0"/>
              </a:spcAft>
              <a:buNone/>
            </a:pPr>
            <a:endParaRPr sz="1350" b="1">
              <a:latin typeface="Oswald"/>
              <a:ea typeface="Oswald"/>
              <a:cs typeface="Oswald"/>
              <a:sym typeface="Oswald"/>
            </a:endParaRPr>
          </a:p>
          <a:p>
            <a:pPr marL="342900" lvl="0" indent="0" algn="l" rtl="0">
              <a:lnSpc>
                <a:spcPct val="115000"/>
              </a:lnSpc>
              <a:spcBef>
                <a:spcPts val="400"/>
              </a:spcBef>
              <a:spcAft>
                <a:spcPts val="0"/>
              </a:spcAft>
              <a:buNone/>
            </a:pPr>
            <a:endParaRPr sz="1200">
              <a:latin typeface="Arial"/>
              <a:ea typeface="Arial"/>
              <a:cs typeface="Arial"/>
              <a:sym typeface="Arial"/>
            </a:endParaRPr>
          </a:p>
        </p:txBody>
      </p:sp>
      <p:pic>
        <p:nvPicPr>
          <p:cNvPr id="657" name="Google Shape;657;g2f5ca4eb22c_0_37"/>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658" name="Google Shape;658;g2f5ca4eb22c_0_37"/>
          <p:cNvPicPr preferRelativeResize="0"/>
          <p:nvPr/>
        </p:nvPicPr>
        <p:blipFill>
          <a:blip r:embed="rId4">
            <a:alphaModFix/>
          </a:blip>
          <a:stretch>
            <a:fillRect/>
          </a:stretch>
        </p:blipFill>
        <p:spPr>
          <a:xfrm>
            <a:off x="567625" y="1269800"/>
            <a:ext cx="7981674" cy="2908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2f42b2ceff3_0_7"/>
          <p:cNvSpPr txBox="1">
            <a:spLocks noGrp="1"/>
          </p:cNvSpPr>
          <p:nvPr>
            <p:ph type="body" idx="1"/>
          </p:nvPr>
        </p:nvSpPr>
        <p:spPr>
          <a:xfrm>
            <a:off x="66050" y="627450"/>
            <a:ext cx="8928300" cy="4429200"/>
          </a:xfrm>
          <a:prstGeom prst="rect">
            <a:avLst/>
          </a:prstGeom>
          <a:noFill/>
          <a:ln>
            <a:noFill/>
          </a:ln>
        </p:spPr>
        <p:txBody>
          <a:bodyPr spcFirstLastPara="1" wrap="square" lIns="91425" tIns="45700" rIns="91425" bIns="45700" anchor="t" anchorCtr="0">
            <a:noAutofit/>
          </a:bodyPr>
          <a:lstStyle/>
          <a:p>
            <a:pPr marL="12700" lvl="0" indent="0" algn="l" rtl="0">
              <a:lnSpc>
                <a:spcPct val="115000"/>
              </a:lnSpc>
              <a:spcBef>
                <a:spcPts val="400"/>
              </a:spcBef>
              <a:spcAft>
                <a:spcPts val="0"/>
              </a:spcAft>
              <a:buNone/>
            </a:pPr>
            <a:r>
              <a:rPr lang="en-US" sz="1500" dirty="0">
                <a:latin typeface="Arial"/>
                <a:ea typeface="Arial"/>
                <a:cs typeface="Arial"/>
                <a:sym typeface="Arial"/>
              </a:rPr>
              <a:t>•</a:t>
            </a:r>
            <a:r>
              <a:rPr lang="en-US" sz="1300" dirty="0">
                <a:latin typeface="Arial"/>
                <a:ea typeface="Arial"/>
                <a:cs typeface="Arial"/>
                <a:sym typeface="Arial"/>
              </a:rPr>
              <a:t>Some IoT gateways do more than just route traffic, they can also preprocess data locally at the edge before sending it to the cloud. In doing so, the device might deduplicate, summarize or aggregate data as a way of reducing the volume of data that must be forwarded to the cloud. This can improve response times and reduce network transmission costs.</a:t>
            </a:r>
            <a:endParaRPr sz="1300" dirty="0">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endParaRPr sz="1300" dirty="0">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r>
              <a:rPr lang="en-US" sz="1500" dirty="0">
                <a:latin typeface="Arial"/>
                <a:ea typeface="Arial"/>
                <a:cs typeface="Arial"/>
                <a:sym typeface="Arial"/>
              </a:rPr>
              <a:t>•</a:t>
            </a:r>
            <a:r>
              <a:rPr lang="en-US" sz="1300" dirty="0">
                <a:latin typeface="Arial"/>
                <a:ea typeface="Arial"/>
                <a:cs typeface="Arial"/>
                <a:sym typeface="Arial"/>
              </a:rPr>
              <a:t>A simple IoT gateway functions similarly to a Wi-Fi router. An IoT system connects to the gateway using a Wi-Fi connection and the gateway routes the IoT device data to the cloud.</a:t>
            </a:r>
            <a:endParaRPr sz="1300" dirty="0">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endParaRPr sz="1500" dirty="0">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r>
              <a:rPr lang="en-US" sz="1500" dirty="0">
                <a:latin typeface="Arial"/>
                <a:ea typeface="Arial"/>
                <a:cs typeface="Arial"/>
                <a:sym typeface="Arial"/>
              </a:rPr>
              <a:t>•</a:t>
            </a:r>
            <a:r>
              <a:rPr lang="en-US" sz="1300" dirty="0">
                <a:highlight>
                  <a:srgbClr val="FFFFFF"/>
                </a:highlight>
                <a:latin typeface="Arial"/>
                <a:ea typeface="Arial"/>
                <a:cs typeface="Arial"/>
                <a:sym typeface="Arial"/>
              </a:rPr>
              <a:t>To improve IoT gateway security, organizations can do the following:</a:t>
            </a:r>
            <a:endParaRPr sz="1300" dirty="0">
              <a:highlight>
                <a:srgbClr val="FFFFFF"/>
              </a:highlight>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r>
              <a:rPr lang="en-US" sz="1500" dirty="0">
                <a:latin typeface="Arial"/>
                <a:ea typeface="Arial"/>
                <a:cs typeface="Arial"/>
                <a:sym typeface="Arial"/>
              </a:rPr>
              <a:t>–</a:t>
            </a:r>
            <a:r>
              <a:rPr lang="en-US" sz="1300" dirty="0">
                <a:highlight>
                  <a:srgbClr val="FFFFFF"/>
                </a:highlight>
                <a:latin typeface="Arial"/>
                <a:ea typeface="Arial"/>
                <a:cs typeface="Arial"/>
                <a:sym typeface="Arial"/>
              </a:rPr>
              <a:t>Use only authenticated IoT gateways.</a:t>
            </a:r>
            <a:endParaRPr sz="1300" dirty="0">
              <a:highlight>
                <a:srgbClr val="FFFFFF"/>
              </a:highlight>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r>
              <a:rPr lang="en-US" sz="1500" dirty="0">
                <a:latin typeface="Arial"/>
                <a:ea typeface="Arial"/>
                <a:cs typeface="Arial"/>
                <a:sym typeface="Arial"/>
              </a:rPr>
              <a:t>–</a:t>
            </a:r>
            <a:r>
              <a:rPr lang="en-US" sz="1300" dirty="0">
                <a:highlight>
                  <a:srgbClr val="FFFFFF"/>
                </a:highlight>
                <a:latin typeface="Arial"/>
                <a:ea typeface="Arial"/>
                <a:cs typeface="Arial"/>
                <a:sym typeface="Arial"/>
              </a:rPr>
              <a:t>Perform security assessments before implementation.</a:t>
            </a:r>
            <a:endParaRPr sz="1300" dirty="0">
              <a:highlight>
                <a:srgbClr val="FFFFFF"/>
              </a:highlight>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r>
              <a:rPr lang="en-US" sz="1500" dirty="0">
                <a:latin typeface="Arial"/>
                <a:ea typeface="Arial"/>
                <a:cs typeface="Arial"/>
                <a:sym typeface="Arial"/>
              </a:rPr>
              <a:t>–</a:t>
            </a:r>
            <a:r>
              <a:rPr lang="en-US" sz="1300" dirty="0">
                <a:highlight>
                  <a:srgbClr val="FFFFFF"/>
                </a:highlight>
                <a:latin typeface="Arial"/>
                <a:ea typeface="Arial"/>
                <a:cs typeface="Arial"/>
                <a:sym typeface="Arial"/>
              </a:rPr>
              <a:t>Keep gateway software updated.</a:t>
            </a:r>
            <a:endParaRPr sz="1300" dirty="0">
              <a:highlight>
                <a:srgbClr val="FFFFFF"/>
              </a:highlight>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r>
              <a:rPr lang="en-US" sz="1500" dirty="0">
                <a:latin typeface="Arial"/>
                <a:ea typeface="Arial"/>
                <a:cs typeface="Arial"/>
                <a:sym typeface="Arial"/>
              </a:rPr>
              <a:t>–</a:t>
            </a:r>
            <a:r>
              <a:rPr lang="en-US" sz="1300" dirty="0">
                <a:highlight>
                  <a:srgbClr val="FFFFFF"/>
                </a:highlight>
                <a:latin typeface="Arial"/>
                <a:ea typeface="Arial"/>
                <a:cs typeface="Arial"/>
                <a:sym typeface="Arial"/>
              </a:rPr>
              <a:t>Regularly review gateway access.</a:t>
            </a:r>
            <a:endParaRPr sz="1300" dirty="0">
              <a:highlight>
                <a:srgbClr val="FFFFFF"/>
              </a:highlight>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r>
              <a:rPr lang="en-US" sz="1500" dirty="0">
                <a:latin typeface="Arial"/>
                <a:ea typeface="Arial"/>
                <a:cs typeface="Arial"/>
                <a:sym typeface="Arial"/>
              </a:rPr>
              <a:t>–</a:t>
            </a:r>
            <a:r>
              <a:rPr lang="en-US" sz="1300" dirty="0">
                <a:highlight>
                  <a:srgbClr val="FFFFFF"/>
                </a:highlight>
                <a:latin typeface="Arial"/>
                <a:ea typeface="Arial"/>
                <a:cs typeface="Arial"/>
                <a:sym typeface="Arial"/>
              </a:rPr>
              <a:t>Include gateways in security audits.</a:t>
            </a:r>
            <a:endParaRPr sz="1300" dirty="0">
              <a:highlight>
                <a:srgbClr val="FFFFFF"/>
              </a:highlight>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r>
              <a:rPr lang="en-US" sz="1500" dirty="0">
                <a:latin typeface="Arial"/>
                <a:ea typeface="Arial"/>
                <a:cs typeface="Arial"/>
                <a:sym typeface="Arial"/>
              </a:rPr>
              <a:t>–</a:t>
            </a:r>
            <a:r>
              <a:rPr lang="en-US" sz="1300" dirty="0">
                <a:highlight>
                  <a:srgbClr val="FFFFFF"/>
                </a:highlight>
                <a:latin typeface="Arial"/>
                <a:ea typeface="Arial"/>
                <a:cs typeface="Arial"/>
                <a:sym typeface="Arial"/>
              </a:rPr>
              <a:t>Use a separate network for IoT gateways and devices.</a:t>
            </a:r>
            <a:endParaRPr sz="1300" dirty="0">
              <a:highlight>
                <a:srgbClr val="FFFFFF"/>
              </a:highlight>
              <a:latin typeface="Arial"/>
              <a:ea typeface="Arial"/>
              <a:cs typeface="Arial"/>
              <a:sym typeface="Arial"/>
            </a:endParaRPr>
          </a:p>
          <a:p>
            <a:pPr marL="457200" lvl="0" indent="0" algn="l" rtl="0">
              <a:lnSpc>
                <a:spcPct val="115000"/>
              </a:lnSpc>
              <a:spcBef>
                <a:spcPts val="400"/>
              </a:spcBef>
              <a:spcAft>
                <a:spcPts val="0"/>
              </a:spcAft>
              <a:buNone/>
            </a:pPr>
            <a:endParaRPr sz="600" b="1" dirty="0">
              <a:solidFill>
                <a:srgbClr val="666666"/>
              </a:solidFill>
              <a:highlight>
                <a:srgbClr val="FFFFFF"/>
              </a:highlight>
              <a:latin typeface="Arial"/>
              <a:ea typeface="Arial"/>
              <a:cs typeface="Arial"/>
              <a:sym typeface="Arial"/>
            </a:endParaRPr>
          </a:p>
        </p:txBody>
      </p:sp>
      <p:pic>
        <p:nvPicPr>
          <p:cNvPr id="664" name="Google Shape;664;g2f42b2ceff3_0_7"/>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g2f5ca4eb22c_0_45"/>
          <p:cNvSpPr txBox="1">
            <a:spLocks noGrp="1"/>
          </p:cNvSpPr>
          <p:nvPr>
            <p:ph type="body" idx="1"/>
          </p:nvPr>
        </p:nvSpPr>
        <p:spPr>
          <a:xfrm>
            <a:off x="0" y="627450"/>
            <a:ext cx="3558000" cy="4429200"/>
          </a:xfrm>
          <a:prstGeom prst="rect">
            <a:avLst/>
          </a:prstGeom>
          <a:noFill/>
          <a:ln>
            <a:noFill/>
          </a:ln>
        </p:spPr>
        <p:txBody>
          <a:bodyPr spcFirstLastPara="1" wrap="square" lIns="91425" tIns="45700" rIns="91425" bIns="45700" anchor="t" anchorCtr="0">
            <a:noAutofit/>
          </a:bodyPr>
          <a:lstStyle/>
          <a:p>
            <a:pPr marL="342900" lvl="0" indent="0" algn="l" rtl="0">
              <a:lnSpc>
                <a:spcPct val="115000"/>
              </a:lnSpc>
              <a:spcBef>
                <a:spcPts val="300"/>
              </a:spcBef>
              <a:spcAft>
                <a:spcPts val="0"/>
              </a:spcAft>
              <a:buSzPts val="1100"/>
              <a:buFont typeface="Arial"/>
              <a:buNone/>
            </a:pPr>
            <a:endParaRPr sz="2000" b="1" dirty="0">
              <a:latin typeface="Arial"/>
              <a:ea typeface="Arial"/>
              <a:cs typeface="Arial"/>
              <a:sym typeface="Arial"/>
            </a:endParaRPr>
          </a:p>
          <a:p>
            <a:pPr marL="342900" lvl="0" indent="0" algn="l" rtl="0">
              <a:lnSpc>
                <a:spcPct val="115000"/>
              </a:lnSpc>
              <a:spcBef>
                <a:spcPts val="300"/>
              </a:spcBef>
              <a:spcAft>
                <a:spcPts val="0"/>
              </a:spcAft>
              <a:buSzPts val="1100"/>
              <a:buFont typeface="Arial"/>
              <a:buNone/>
            </a:pPr>
            <a:endParaRPr sz="2000" b="1" dirty="0">
              <a:latin typeface="Arial"/>
              <a:ea typeface="Arial"/>
              <a:cs typeface="Arial"/>
              <a:sym typeface="Arial"/>
            </a:endParaRPr>
          </a:p>
          <a:p>
            <a:pPr marL="342900" lvl="0" indent="0" algn="l" rtl="0">
              <a:lnSpc>
                <a:spcPct val="115000"/>
              </a:lnSpc>
              <a:spcBef>
                <a:spcPts val="300"/>
              </a:spcBef>
              <a:spcAft>
                <a:spcPts val="0"/>
              </a:spcAft>
              <a:buSzPts val="1100"/>
              <a:buFont typeface="Arial"/>
              <a:buNone/>
            </a:pPr>
            <a:endParaRPr sz="2000" b="1" dirty="0">
              <a:latin typeface="Arial"/>
              <a:ea typeface="Arial"/>
              <a:cs typeface="Arial"/>
              <a:sym typeface="Arial"/>
            </a:endParaRPr>
          </a:p>
          <a:p>
            <a:pPr marL="342900" lvl="0" indent="0" algn="l" rtl="0">
              <a:lnSpc>
                <a:spcPct val="115000"/>
              </a:lnSpc>
              <a:spcBef>
                <a:spcPts val="300"/>
              </a:spcBef>
              <a:spcAft>
                <a:spcPts val="0"/>
              </a:spcAft>
              <a:buSzPts val="1100"/>
              <a:buFont typeface="Arial"/>
              <a:buNone/>
            </a:pPr>
            <a:endParaRPr sz="2000" b="1" dirty="0">
              <a:latin typeface="Arial"/>
              <a:ea typeface="Arial"/>
              <a:cs typeface="Arial"/>
              <a:sym typeface="Arial"/>
            </a:endParaRPr>
          </a:p>
          <a:p>
            <a:pPr marL="342900" lvl="0" indent="0" algn="l" rtl="0">
              <a:lnSpc>
                <a:spcPct val="115000"/>
              </a:lnSpc>
              <a:spcBef>
                <a:spcPts val="300"/>
              </a:spcBef>
              <a:spcAft>
                <a:spcPts val="0"/>
              </a:spcAft>
              <a:buSzPts val="1100"/>
              <a:buFont typeface="Arial"/>
              <a:buNone/>
            </a:pPr>
            <a:r>
              <a:rPr lang="en-US" sz="2000" b="1" dirty="0">
                <a:latin typeface="Arial"/>
                <a:ea typeface="Arial"/>
                <a:cs typeface="Arial"/>
                <a:sym typeface="Arial"/>
              </a:rPr>
              <a:t>IoT Routing attacks</a:t>
            </a:r>
            <a:endParaRPr sz="2000" dirty="0">
              <a:latin typeface="Arial"/>
              <a:ea typeface="Arial"/>
              <a:cs typeface="Arial"/>
              <a:sym typeface="Arial"/>
            </a:endParaRPr>
          </a:p>
          <a:p>
            <a:pPr marL="342900" lvl="0" indent="-142875" algn="just" rtl="0">
              <a:lnSpc>
                <a:spcPct val="100000"/>
              </a:lnSpc>
              <a:spcBef>
                <a:spcPts val="270"/>
              </a:spcBef>
              <a:spcAft>
                <a:spcPts val="0"/>
              </a:spcAft>
              <a:buSzPts val="1800"/>
              <a:buNone/>
            </a:pPr>
            <a:endParaRPr sz="1800" dirty="0"/>
          </a:p>
          <a:p>
            <a:pPr marL="342900" lvl="0" indent="-142875" algn="just" rtl="0">
              <a:lnSpc>
                <a:spcPct val="100000"/>
              </a:lnSpc>
              <a:spcBef>
                <a:spcPts val="270"/>
              </a:spcBef>
              <a:spcAft>
                <a:spcPts val="0"/>
              </a:spcAft>
              <a:buSzPts val="1800"/>
              <a:buNone/>
            </a:pPr>
            <a:endParaRPr sz="1800" dirty="0"/>
          </a:p>
        </p:txBody>
      </p:sp>
      <p:pic>
        <p:nvPicPr>
          <p:cNvPr id="670" name="Google Shape;670;g2f5ca4eb22c_0_45"/>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671" name="Google Shape;671;g2f5ca4eb22c_0_45"/>
          <p:cNvPicPr preferRelativeResize="0"/>
          <p:nvPr/>
        </p:nvPicPr>
        <p:blipFill>
          <a:blip r:embed="rId4">
            <a:alphaModFix/>
          </a:blip>
          <a:stretch>
            <a:fillRect/>
          </a:stretch>
        </p:blipFill>
        <p:spPr>
          <a:xfrm>
            <a:off x="3709750" y="776425"/>
            <a:ext cx="4386825" cy="39429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f5ca4eb22c_0_52"/>
          <p:cNvSpPr txBox="1">
            <a:spLocks noGrp="1"/>
          </p:cNvSpPr>
          <p:nvPr>
            <p:ph type="body" idx="1"/>
          </p:nvPr>
        </p:nvSpPr>
        <p:spPr>
          <a:xfrm>
            <a:off x="66050" y="627450"/>
            <a:ext cx="8928300" cy="44292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1. Sinkhole Attack</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Description</a:t>
            </a:r>
            <a:r>
              <a:rPr lang="en-US" sz="1400" dirty="0">
                <a:latin typeface="Arial"/>
                <a:ea typeface="Arial"/>
                <a:cs typeface="Arial"/>
                <a:sym typeface="Arial"/>
              </a:rPr>
              <a:t>: An attacker creates a "sinkhole" node that attracts all the network traffic by falsely advertising itself as the best route to the destination. This can lead to network congestion, increased latency, and data loss.</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Impact</a:t>
            </a:r>
            <a:r>
              <a:rPr lang="en-US" sz="1400" dirty="0">
                <a:latin typeface="Arial"/>
                <a:ea typeface="Arial"/>
                <a:cs typeface="Arial"/>
                <a:sym typeface="Arial"/>
              </a:rPr>
              <a:t>: Reduced network performance, data interception, or disruption of network services.</a:t>
            </a:r>
            <a:endParaRPr sz="1400" dirty="0">
              <a:latin typeface="Arial"/>
              <a:ea typeface="Arial"/>
              <a:cs typeface="Arial"/>
              <a:sym typeface="Arial"/>
            </a:endParaRPr>
          </a:p>
          <a:p>
            <a:pPr marL="457200" lvl="0" indent="0" algn="l" rtl="0">
              <a:lnSpc>
                <a:spcPct val="115000"/>
              </a:lnSpc>
              <a:spcBef>
                <a:spcPts val="400"/>
              </a:spcBef>
              <a:spcAft>
                <a:spcPts val="0"/>
              </a:spcAft>
              <a:buNone/>
            </a:pPr>
            <a:endParaRPr sz="1300" dirty="0">
              <a:latin typeface="Arial"/>
              <a:ea typeface="Arial"/>
              <a:cs typeface="Arial"/>
              <a:sym typeface="Arial"/>
            </a:endParaRPr>
          </a:p>
        </p:txBody>
      </p:sp>
      <p:pic>
        <p:nvPicPr>
          <p:cNvPr id="677" name="Google Shape;677;g2f5ca4eb22c_0_52"/>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678" name="Google Shape;678;g2f5ca4eb22c_0_52"/>
          <p:cNvPicPr preferRelativeResize="0"/>
          <p:nvPr/>
        </p:nvPicPr>
        <p:blipFill>
          <a:blip r:embed="rId4">
            <a:alphaModFix/>
          </a:blip>
          <a:stretch>
            <a:fillRect/>
          </a:stretch>
        </p:blipFill>
        <p:spPr>
          <a:xfrm>
            <a:off x="1489250" y="2200950"/>
            <a:ext cx="5501651" cy="2662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92"/>
          <p:cNvSpPr txBox="1">
            <a:spLocks noGrp="1"/>
          </p:cNvSpPr>
          <p:nvPr>
            <p:ph type="body" idx="4294967295"/>
          </p:nvPr>
        </p:nvSpPr>
        <p:spPr>
          <a:xfrm>
            <a:off x="1143000" y="734616"/>
            <a:ext cx="4266010"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Building Blocks of IoT</a:t>
            </a:r>
            <a:r>
              <a:rPr lang="en-US" sz="2550">
                <a:solidFill>
                  <a:schemeClr val="dk1"/>
                </a:solidFill>
              </a:rPr>
              <a:t>	</a:t>
            </a:r>
            <a:endParaRPr/>
          </a:p>
          <a:p>
            <a:pPr marL="457200" lvl="0" indent="-431800" algn="l" rtl="0">
              <a:lnSpc>
                <a:spcPct val="100000"/>
              </a:lnSpc>
              <a:spcBef>
                <a:spcPts val="640"/>
              </a:spcBef>
              <a:spcAft>
                <a:spcPts val="0"/>
              </a:spcAft>
              <a:buSzPts val="3200"/>
              <a:buChar char="•"/>
            </a:pPr>
            <a:r>
              <a:rPr lang="en-US" sz="1500" b="1">
                <a:solidFill>
                  <a:schemeClr val="dk1"/>
                </a:solidFill>
              </a:rPr>
              <a:t>Gateways</a:t>
            </a:r>
            <a:endParaRPr/>
          </a:p>
          <a:p>
            <a:pPr marL="457200" lvl="0" indent="-431800" algn="just" rtl="0">
              <a:lnSpc>
                <a:spcPct val="100000"/>
              </a:lnSpc>
              <a:spcBef>
                <a:spcPts val="640"/>
              </a:spcBef>
              <a:spcAft>
                <a:spcPts val="0"/>
              </a:spcAft>
              <a:buSzPts val="3200"/>
              <a:buChar char="•"/>
            </a:pPr>
            <a:r>
              <a:rPr lang="en-US" sz="1500">
                <a:solidFill>
                  <a:schemeClr val="dk1"/>
                </a:solidFill>
              </a:rPr>
              <a:t>Gateways are responsible for routing the processed data and sending it to proper locations for its (data) proper utilization.</a:t>
            </a:r>
            <a:endParaRPr/>
          </a:p>
          <a:p>
            <a:pPr marL="457200" lvl="0" indent="-431800" algn="just" rtl="0">
              <a:lnSpc>
                <a:spcPct val="100000"/>
              </a:lnSpc>
              <a:spcBef>
                <a:spcPts val="640"/>
              </a:spcBef>
              <a:spcAft>
                <a:spcPts val="0"/>
              </a:spcAft>
              <a:buSzPts val="3200"/>
              <a:buChar char="•"/>
            </a:pPr>
            <a:r>
              <a:rPr lang="en-US" sz="1500">
                <a:solidFill>
                  <a:schemeClr val="dk1"/>
                </a:solidFill>
              </a:rPr>
              <a:t>In other words, we can say that the gateway helps in to and fro communication of the data. It provides network connectivity to the data. Network connectivity is essential for any IoT system to communicate.</a:t>
            </a:r>
            <a:endParaRPr/>
          </a:p>
          <a:p>
            <a:pPr marL="457200" lvl="0" indent="-431800" algn="just" rtl="0">
              <a:lnSpc>
                <a:spcPct val="100000"/>
              </a:lnSpc>
              <a:spcBef>
                <a:spcPts val="640"/>
              </a:spcBef>
              <a:spcAft>
                <a:spcPts val="0"/>
              </a:spcAft>
              <a:buSzPts val="3200"/>
              <a:buChar char="•"/>
            </a:pPr>
            <a:r>
              <a:rPr lang="en-US" sz="1500">
                <a:solidFill>
                  <a:schemeClr val="dk1"/>
                </a:solidFill>
              </a:rPr>
              <a:t>LAN, WAN, PAN, etc are examples of network gateways.</a:t>
            </a:r>
            <a:endParaRPr/>
          </a:p>
          <a:p>
            <a:pPr marL="457200" lvl="0" indent="-228600" algn="just" rtl="0">
              <a:lnSpc>
                <a:spcPct val="100000"/>
              </a:lnSpc>
              <a:spcBef>
                <a:spcPts val="640"/>
              </a:spcBef>
              <a:spcAft>
                <a:spcPts val="0"/>
              </a:spcAft>
              <a:buSzPts val="3200"/>
              <a:buNone/>
            </a:pPr>
            <a:endParaRPr sz="1500">
              <a:solidFill>
                <a:schemeClr val="dk1"/>
              </a:solidFill>
            </a:endParaRPr>
          </a:p>
          <a:p>
            <a:pPr marL="457200" lvl="0" indent="-228600" algn="just" rtl="0">
              <a:lnSpc>
                <a:spcPct val="100000"/>
              </a:lnSpc>
              <a:spcBef>
                <a:spcPts val="640"/>
              </a:spcBef>
              <a:spcAft>
                <a:spcPts val="0"/>
              </a:spcAft>
              <a:buSzPts val="3200"/>
              <a:buNone/>
            </a:pPr>
            <a:endParaRPr sz="1500">
              <a:solidFill>
                <a:schemeClr val="dk1"/>
              </a:solidFill>
            </a:endParaRPr>
          </a:p>
          <a:p>
            <a:pPr marL="0" lvl="0" indent="0" algn="just" rtl="0">
              <a:lnSpc>
                <a:spcPct val="100000"/>
              </a:lnSpc>
              <a:spcBef>
                <a:spcPts val="640"/>
              </a:spcBef>
              <a:spcAft>
                <a:spcPts val="0"/>
              </a:spcAft>
              <a:buSzPts val="3200"/>
              <a:buNone/>
            </a:pPr>
            <a:endParaRPr sz="1500"/>
          </a:p>
        </p:txBody>
      </p:sp>
      <p:pic>
        <p:nvPicPr>
          <p:cNvPr id="100" name="Google Shape;100;p92"/>
          <p:cNvPicPr preferRelativeResize="0"/>
          <p:nvPr/>
        </p:nvPicPr>
        <p:blipFill rotWithShape="1">
          <a:blip r:embed="rId3">
            <a:alphaModFix/>
          </a:blip>
          <a:srcRect/>
          <a:stretch/>
        </p:blipFill>
        <p:spPr>
          <a:xfrm>
            <a:off x="5462588" y="816769"/>
            <a:ext cx="2393156" cy="3886200"/>
          </a:xfrm>
          <a:prstGeom prst="rect">
            <a:avLst/>
          </a:prstGeom>
          <a:noFill/>
          <a:ln>
            <a:noFill/>
          </a:ln>
        </p:spPr>
      </p:pic>
      <p:pic>
        <p:nvPicPr>
          <p:cNvPr id="101" name="Google Shape;101;p92"/>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2f5ca4eb22c_0_79"/>
          <p:cNvSpPr txBox="1">
            <a:spLocks noGrp="1"/>
          </p:cNvSpPr>
          <p:nvPr>
            <p:ph type="body" idx="1"/>
          </p:nvPr>
        </p:nvSpPr>
        <p:spPr>
          <a:xfrm>
            <a:off x="126380" y="627450"/>
            <a:ext cx="8867970" cy="44292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400"/>
              </a:spcBef>
              <a:spcAft>
                <a:spcPts val="0"/>
              </a:spcAft>
              <a:buNone/>
            </a:pPr>
            <a:r>
              <a:rPr lang="en-US" sz="1400" b="1" dirty="0">
                <a:latin typeface="Arial"/>
                <a:ea typeface="Arial"/>
                <a:cs typeface="Arial"/>
                <a:sym typeface="Arial"/>
              </a:rPr>
              <a:t>2. Blackhole Attack</a:t>
            </a:r>
            <a:endParaRPr sz="1400" b="1" dirty="0">
              <a:latin typeface="Arial"/>
              <a:ea typeface="Arial"/>
              <a:cs typeface="Arial"/>
              <a:sym typeface="Arial"/>
            </a:endParaRPr>
          </a:p>
          <a:p>
            <a:pPr marL="114300" lvl="0" indent="0" algn="l" rtl="0">
              <a:lnSpc>
                <a:spcPct val="115000"/>
              </a:lnSpc>
              <a:spcBef>
                <a:spcPts val="400"/>
              </a:spcBef>
              <a:spcAft>
                <a:spcPts val="0"/>
              </a:spcAft>
              <a:buNone/>
            </a:pPr>
            <a:r>
              <a:rPr lang="en-US" sz="1400" b="1" dirty="0">
                <a:latin typeface="Arial"/>
                <a:ea typeface="Arial"/>
                <a:cs typeface="Arial"/>
                <a:sym typeface="Arial"/>
              </a:rPr>
              <a:t>Description</a:t>
            </a:r>
            <a:r>
              <a:rPr lang="en-US" sz="1400" dirty="0">
                <a:latin typeface="Arial"/>
                <a:ea typeface="Arial"/>
                <a:cs typeface="Arial"/>
                <a:sym typeface="Arial"/>
              </a:rPr>
              <a:t>: Similar to a sinkhole attack, in a blackhole attack, a malicious node claims to have the shortest path to the destination but then drops the incoming packets without forwarding them.</a:t>
            </a:r>
            <a:endParaRPr sz="1400" dirty="0">
              <a:latin typeface="Arial"/>
              <a:ea typeface="Arial"/>
              <a:cs typeface="Arial"/>
              <a:sym typeface="Arial"/>
            </a:endParaRPr>
          </a:p>
          <a:p>
            <a:pPr marL="114300" lvl="0" indent="0" algn="l" rtl="0">
              <a:lnSpc>
                <a:spcPct val="115000"/>
              </a:lnSpc>
              <a:spcBef>
                <a:spcPts val="400"/>
              </a:spcBef>
              <a:spcAft>
                <a:spcPts val="0"/>
              </a:spcAft>
              <a:buNone/>
            </a:pPr>
            <a:r>
              <a:rPr lang="en-US" sz="1400" b="1" dirty="0">
                <a:latin typeface="Arial"/>
                <a:ea typeface="Arial"/>
                <a:cs typeface="Arial"/>
                <a:sym typeface="Arial"/>
              </a:rPr>
              <a:t>Impact</a:t>
            </a:r>
            <a:r>
              <a:rPr lang="en-US" sz="1400" dirty="0">
                <a:latin typeface="Arial"/>
                <a:ea typeface="Arial"/>
                <a:cs typeface="Arial"/>
                <a:sym typeface="Arial"/>
              </a:rPr>
              <a:t>: Loss of data packets and degraded network performance.</a:t>
            </a:r>
            <a:endParaRPr sz="1400" dirty="0">
              <a:latin typeface="Arial"/>
              <a:ea typeface="Arial"/>
              <a:cs typeface="Arial"/>
              <a:sym typeface="Arial"/>
            </a:endParaRPr>
          </a:p>
          <a:p>
            <a:pPr marL="114300" lvl="0" indent="0" algn="l" rtl="0">
              <a:lnSpc>
                <a:spcPct val="115000"/>
              </a:lnSpc>
              <a:spcBef>
                <a:spcPts val="400"/>
              </a:spcBef>
              <a:spcAft>
                <a:spcPts val="0"/>
              </a:spcAft>
              <a:buNone/>
            </a:pPr>
            <a:endParaRPr sz="1200" b="1" dirty="0">
              <a:latin typeface="Arial"/>
              <a:ea typeface="Arial"/>
              <a:cs typeface="Arial"/>
              <a:sym typeface="Arial"/>
            </a:endParaRPr>
          </a:p>
          <a:p>
            <a:pPr marL="457200" lvl="0" indent="0" algn="l" rtl="0">
              <a:lnSpc>
                <a:spcPct val="115000"/>
              </a:lnSpc>
              <a:spcBef>
                <a:spcPts val="400"/>
              </a:spcBef>
              <a:spcAft>
                <a:spcPts val="0"/>
              </a:spcAft>
              <a:buNone/>
            </a:pPr>
            <a:endParaRPr sz="1100" dirty="0">
              <a:latin typeface="Arial"/>
              <a:ea typeface="Arial"/>
              <a:cs typeface="Arial"/>
              <a:sym typeface="Arial"/>
            </a:endParaRPr>
          </a:p>
        </p:txBody>
      </p:sp>
      <p:pic>
        <p:nvPicPr>
          <p:cNvPr id="684" name="Google Shape;684;g2f5ca4eb22c_0_79"/>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685" name="Google Shape;685;g2f5ca4eb22c_0_79"/>
          <p:cNvPicPr preferRelativeResize="0"/>
          <p:nvPr/>
        </p:nvPicPr>
        <p:blipFill>
          <a:blip r:embed="rId4">
            <a:alphaModFix/>
          </a:blip>
          <a:stretch>
            <a:fillRect/>
          </a:stretch>
        </p:blipFill>
        <p:spPr>
          <a:xfrm>
            <a:off x="1812075" y="1874725"/>
            <a:ext cx="4469600" cy="30230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2f5ca4eb22c_0_85"/>
          <p:cNvSpPr txBox="1">
            <a:spLocks noGrp="1"/>
          </p:cNvSpPr>
          <p:nvPr>
            <p:ph type="body" idx="1"/>
          </p:nvPr>
        </p:nvSpPr>
        <p:spPr>
          <a:xfrm>
            <a:off x="66050" y="627450"/>
            <a:ext cx="8928300" cy="44292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3. Sybil Attack</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Description</a:t>
            </a:r>
            <a:r>
              <a:rPr lang="en-US" sz="1400" dirty="0">
                <a:latin typeface="Arial"/>
                <a:ea typeface="Arial"/>
                <a:cs typeface="Arial"/>
                <a:sym typeface="Arial"/>
              </a:rPr>
              <a:t>: An attacker creates multiple fake identities or nodes in the network to manipulate routing decisions or disrupt the network.</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Impact</a:t>
            </a:r>
            <a:r>
              <a:rPr lang="en-US" sz="1400" dirty="0">
                <a:latin typeface="Arial"/>
                <a:ea typeface="Arial"/>
                <a:cs typeface="Arial"/>
                <a:sym typeface="Arial"/>
              </a:rPr>
              <a:t>: Compromised routing decisions, network congestion, and reduced reliability of the network.</a:t>
            </a:r>
            <a:endParaRPr sz="1400" dirty="0">
              <a:latin typeface="Arial"/>
              <a:ea typeface="Arial"/>
              <a:cs typeface="Arial"/>
              <a:sym typeface="Arial"/>
            </a:endParaRPr>
          </a:p>
          <a:p>
            <a:pPr marL="457200" lvl="0" indent="0" algn="l" rtl="0">
              <a:lnSpc>
                <a:spcPct val="115000"/>
              </a:lnSpc>
              <a:spcBef>
                <a:spcPts val="400"/>
              </a:spcBef>
              <a:spcAft>
                <a:spcPts val="0"/>
              </a:spcAft>
              <a:buNone/>
            </a:pPr>
            <a:endParaRPr sz="1200" b="1" dirty="0">
              <a:latin typeface="Arial"/>
              <a:ea typeface="Arial"/>
              <a:cs typeface="Arial"/>
              <a:sym typeface="Arial"/>
            </a:endParaRPr>
          </a:p>
        </p:txBody>
      </p:sp>
      <p:pic>
        <p:nvPicPr>
          <p:cNvPr id="691" name="Google Shape;691;g2f5ca4eb22c_0_85"/>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692" name="Google Shape;692;g2f5ca4eb22c_0_85"/>
          <p:cNvPicPr preferRelativeResize="0"/>
          <p:nvPr/>
        </p:nvPicPr>
        <p:blipFill>
          <a:blip r:embed="rId4">
            <a:alphaModFix/>
          </a:blip>
          <a:stretch>
            <a:fillRect/>
          </a:stretch>
        </p:blipFill>
        <p:spPr>
          <a:xfrm>
            <a:off x="1512850" y="2172275"/>
            <a:ext cx="5350950" cy="24187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2f5ca4eb22c_0_91"/>
          <p:cNvSpPr txBox="1">
            <a:spLocks noGrp="1"/>
          </p:cNvSpPr>
          <p:nvPr>
            <p:ph type="body" idx="1"/>
          </p:nvPr>
        </p:nvSpPr>
        <p:spPr>
          <a:xfrm>
            <a:off x="66050" y="627450"/>
            <a:ext cx="8928300" cy="44292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4. Wormhole Attack</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Description</a:t>
            </a:r>
            <a:r>
              <a:rPr lang="en-US" sz="1400" dirty="0">
                <a:latin typeface="Arial"/>
                <a:ea typeface="Arial"/>
                <a:cs typeface="Arial"/>
                <a:sym typeface="Arial"/>
              </a:rPr>
              <a:t>: An attacker creates a tunnel between two compromised nodes, allowing them to transmit data quickly across the network while avoiding legitimate nodes.</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Impact</a:t>
            </a:r>
            <a:r>
              <a:rPr lang="en-US" sz="1400" dirty="0">
                <a:latin typeface="Arial"/>
                <a:ea typeface="Arial"/>
                <a:cs typeface="Arial"/>
                <a:sym typeface="Arial"/>
              </a:rPr>
              <a:t>: Disruption of normal routing protocols and potential data interception.</a:t>
            </a:r>
            <a:endParaRPr sz="1400" dirty="0">
              <a:latin typeface="Arial"/>
              <a:ea typeface="Arial"/>
              <a:cs typeface="Arial"/>
              <a:sym typeface="Arial"/>
            </a:endParaRPr>
          </a:p>
          <a:p>
            <a:pPr marL="457200" lvl="0" indent="0" algn="l" rtl="0">
              <a:lnSpc>
                <a:spcPct val="115000"/>
              </a:lnSpc>
              <a:spcBef>
                <a:spcPts val="400"/>
              </a:spcBef>
              <a:spcAft>
                <a:spcPts val="0"/>
              </a:spcAft>
              <a:buNone/>
            </a:pPr>
            <a:endParaRPr sz="1200" b="1" dirty="0">
              <a:latin typeface="Arial"/>
              <a:ea typeface="Arial"/>
              <a:cs typeface="Arial"/>
              <a:sym typeface="Arial"/>
            </a:endParaRPr>
          </a:p>
        </p:txBody>
      </p:sp>
      <p:pic>
        <p:nvPicPr>
          <p:cNvPr id="698" name="Google Shape;698;g2f5ca4eb22c_0_91"/>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699" name="Google Shape;699;g2f5ca4eb22c_0_91"/>
          <p:cNvPicPr preferRelativeResize="0"/>
          <p:nvPr/>
        </p:nvPicPr>
        <p:blipFill>
          <a:blip r:embed="rId4">
            <a:alphaModFix/>
          </a:blip>
          <a:stretch>
            <a:fillRect/>
          </a:stretch>
        </p:blipFill>
        <p:spPr>
          <a:xfrm>
            <a:off x="2074874" y="1939975"/>
            <a:ext cx="4011376" cy="2631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2f5ca4eb22c_0_97"/>
          <p:cNvSpPr txBox="1">
            <a:spLocks noGrp="1"/>
          </p:cNvSpPr>
          <p:nvPr>
            <p:ph type="body" idx="1"/>
          </p:nvPr>
        </p:nvSpPr>
        <p:spPr>
          <a:xfrm>
            <a:off x="66050" y="627450"/>
            <a:ext cx="8928300" cy="44292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5. Hello Flood Attack</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Description</a:t>
            </a:r>
            <a:r>
              <a:rPr lang="en-US" sz="1400" dirty="0">
                <a:latin typeface="Arial"/>
                <a:ea typeface="Arial"/>
                <a:cs typeface="Arial"/>
                <a:sym typeface="Arial"/>
              </a:rPr>
              <a:t>: An attacker sends numerous "Hello" messages to a network to overload the routing protocol or to make other nodes believe the attacker is a legitimate part of the network.</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Impact</a:t>
            </a:r>
            <a:r>
              <a:rPr lang="en-US" sz="1400" dirty="0">
                <a:latin typeface="Arial"/>
                <a:ea typeface="Arial"/>
                <a:cs typeface="Arial"/>
                <a:sym typeface="Arial"/>
              </a:rPr>
              <a:t>: Increased network traffic and potential denial of service.</a:t>
            </a:r>
            <a:endParaRPr sz="1400" dirty="0">
              <a:latin typeface="Arial"/>
              <a:ea typeface="Arial"/>
              <a:cs typeface="Arial"/>
              <a:sym typeface="Arial"/>
            </a:endParaRPr>
          </a:p>
          <a:p>
            <a:pPr marL="457200" lvl="0" indent="0" algn="l" rtl="0">
              <a:lnSpc>
                <a:spcPct val="115000"/>
              </a:lnSpc>
              <a:spcBef>
                <a:spcPts val="400"/>
              </a:spcBef>
              <a:spcAft>
                <a:spcPts val="0"/>
              </a:spcAft>
              <a:buNone/>
            </a:pPr>
            <a:endParaRPr sz="1200" b="1" dirty="0">
              <a:latin typeface="Arial"/>
              <a:ea typeface="Arial"/>
              <a:cs typeface="Arial"/>
              <a:sym typeface="Arial"/>
            </a:endParaRPr>
          </a:p>
        </p:txBody>
      </p:sp>
      <p:pic>
        <p:nvPicPr>
          <p:cNvPr id="705" name="Google Shape;705;g2f5ca4eb22c_0_97"/>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706" name="Google Shape;706;g2f5ca4eb22c_0_97"/>
          <p:cNvPicPr preferRelativeResize="0"/>
          <p:nvPr/>
        </p:nvPicPr>
        <p:blipFill>
          <a:blip r:embed="rId4">
            <a:alphaModFix/>
          </a:blip>
          <a:stretch>
            <a:fillRect/>
          </a:stretch>
        </p:blipFill>
        <p:spPr>
          <a:xfrm>
            <a:off x="1916025" y="2249625"/>
            <a:ext cx="3726774" cy="22559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2f5ca4eb22c_0_111"/>
          <p:cNvSpPr txBox="1">
            <a:spLocks noGrp="1"/>
          </p:cNvSpPr>
          <p:nvPr>
            <p:ph type="body" idx="1"/>
          </p:nvPr>
        </p:nvSpPr>
        <p:spPr>
          <a:xfrm>
            <a:off x="66050" y="627450"/>
            <a:ext cx="8928300" cy="44292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6. Routing Table Poisoning</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Description</a:t>
            </a:r>
            <a:r>
              <a:rPr lang="en-US" sz="1400" dirty="0">
                <a:latin typeface="Arial"/>
                <a:ea typeface="Arial"/>
                <a:cs typeface="Arial"/>
                <a:sym typeface="Arial"/>
              </a:rPr>
              <a:t>: An attacker injects incorrect routing information into the network, causing legitimate nodes to route traffic incorrectly.</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Impact</a:t>
            </a:r>
            <a:r>
              <a:rPr lang="en-US" sz="1400" dirty="0">
                <a:latin typeface="Arial"/>
                <a:ea typeface="Arial"/>
                <a:cs typeface="Arial"/>
                <a:sym typeface="Arial"/>
              </a:rPr>
              <a:t>: Data loss, increased latency, and potential network outages.</a:t>
            </a:r>
            <a:endParaRPr sz="1400" dirty="0">
              <a:latin typeface="Arial"/>
              <a:ea typeface="Arial"/>
              <a:cs typeface="Arial"/>
              <a:sym typeface="Arial"/>
            </a:endParaRPr>
          </a:p>
          <a:p>
            <a:pPr marL="457200" lvl="0" indent="0" algn="l" rtl="0">
              <a:lnSpc>
                <a:spcPct val="115000"/>
              </a:lnSpc>
              <a:spcBef>
                <a:spcPts val="400"/>
              </a:spcBef>
              <a:spcAft>
                <a:spcPts val="0"/>
              </a:spcAft>
              <a:buNone/>
            </a:pPr>
            <a:endParaRPr sz="1200" b="1" dirty="0">
              <a:latin typeface="Arial"/>
              <a:ea typeface="Arial"/>
              <a:cs typeface="Arial"/>
              <a:sym typeface="Arial"/>
            </a:endParaRPr>
          </a:p>
        </p:txBody>
      </p:sp>
      <p:pic>
        <p:nvPicPr>
          <p:cNvPr id="712" name="Google Shape;712;g2f5ca4eb22c_0_111"/>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713" name="Google Shape;713;g2f5ca4eb22c_0_111"/>
          <p:cNvPicPr preferRelativeResize="0"/>
          <p:nvPr/>
        </p:nvPicPr>
        <p:blipFill>
          <a:blip r:embed="rId4">
            <a:alphaModFix/>
          </a:blip>
          <a:stretch>
            <a:fillRect/>
          </a:stretch>
        </p:blipFill>
        <p:spPr>
          <a:xfrm>
            <a:off x="4663440" y="1958340"/>
            <a:ext cx="3576960" cy="2480172"/>
          </a:xfrm>
          <a:prstGeom prst="rect">
            <a:avLst/>
          </a:prstGeom>
          <a:noFill/>
          <a:ln>
            <a:noFill/>
          </a:ln>
        </p:spPr>
      </p:pic>
      <p:pic>
        <p:nvPicPr>
          <p:cNvPr id="714" name="Google Shape;714;g2f5ca4eb22c_0_111"/>
          <p:cNvPicPr preferRelativeResize="0"/>
          <p:nvPr/>
        </p:nvPicPr>
        <p:blipFill>
          <a:blip r:embed="rId5">
            <a:alphaModFix/>
          </a:blip>
          <a:stretch>
            <a:fillRect/>
          </a:stretch>
        </p:blipFill>
        <p:spPr>
          <a:xfrm>
            <a:off x="424150" y="2339775"/>
            <a:ext cx="3384000" cy="16891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2f5ca4eb22c_0_117"/>
          <p:cNvSpPr txBox="1">
            <a:spLocks noGrp="1"/>
          </p:cNvSpPr>
          <p:nvPr>
            <p:ph type="body" idx="1"/>
          </p:nvPr>
        </p:nvSpPr>
        <p:spPr>
          <a:xfrm>
            <a:off x="66050" y="627450"/>
            <a:ext cx="8928300" cy="44292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7. Man-in-the-Middle Attack</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Description</a:t>
            </a:r>
            <a:r>
              <a:rPr lang="en-US" sz="1400" dirty="0">
                <a:latin typeface="Arial"/>
                <a:ea typeface="Arial"/>
                <a:cs typeface="Arial"/>
                <a:sym typeface="Arial"/>
              </a:rPr>
              <a:t>: An attacker intercepts and potentially alters communication between nodes in the network.</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Impact</a:t>
            </a:r>
            <a:r>
              <a:rPr lang="en-US" sz="1400" dirty="0">
                <a:latin typeface="Arial"/>
                <a:ea typeface="Arial"/>
                <a:cs typeface="Arial"/>
                <a:sym typeface="Arial"/>
              </a:rPr>
              <a:t>: Data breaches and unauthorized access to sensitive information.</a:t>
            </a:r>
            <a:endParaRPr sz="1400" dirty="0">
              <a:latin typeface="Arial"/>
              <a:ea typeface="Arial"/>
              <a:cs typeface="Arial"/>
              <a:sym typeface="Arial"/>
            </a:endParaRPr>
          </a:p>
          <a:p>
            <a:pPr marL="457200" lvl="0" indent="0" algn="l" rtl="0">
              <a:lnSpc>
                <a:spcPct val="115000"/>
              </a:lnSpc>
              <a:spcBef>
                <a:spcPts val="400"/>
              </a:spcBef>
              <a:spcAft>
                <a:spcPts val="0"/>
              </a:spcAft>
              <a:buNone/>
            </a:pPr>
            <a:endParaRPr sz="1200" b="1" dirty="0">
              <a:latin typeface="Arial"/>
              <a:ea typeface="Arial"/>
              <a:cs typeface="Arial"/>
              <a:sym typeface="Arial"/>
            </a:endParaRPr>
          </a:p>
        </p:txBody>
      </p:sp>
      <p:pic>
        <p:nvPicPr>
          <p:cNvPr id="720" name="Google Shape;720;g2f5ca4eb22c_0_117"/>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pic>
        <p:nvPicPr>
          <p:cNvPr id="721" name="Google Shape;721;g2f5ca4eb22c_0_117"/>
          <p:cNvPicPr preferRelativeResize="0"/>
          <p:nvPr/>
        </p:nvPicPr>
        <p:blipFill>
          <a:blip r:embed="rId4">
            <a:alphaModFix/>
          </a:blip>
          <a:stretch>
            <a:fillRect/>
          </a:stretch>
        </p:blipFill>
        <p:spPr>
          <a:xfrm>
            <a:off x="1600700" y="1642671"/>
            <a:ext cx="5038576" cy="3034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2f42b2ceff3_0_20"/>
          <p:cNvSpPr txBox="1">
            <a:spLocks noGrp="1"/>
          </p:cNvSpPr>
          <p:nvPr>
            <p:ph type="body" idx="1"/>
          </p:nvPr>
        </p:nvSpPr>
        <p:spPr>
          <a:xfrm>
            <a:off x="180350" y="627450"/>
            <a:ext cx="8636100" cy="44292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400"/>
              </a:spcBef>
              <a:spcAft>
                <a:spcPts val="0"/>
              </a:spcAft>
              <a:buNone/>
            </a:pPr>
            <a:r>
              <a:rPr lang="en-US" sz="1400" b="1" dirty="0">
                <a:latin typeface="Arial"/>
                <a:ea typeface="Arial"/>
                <a:cs typeface="Arial"/>
                <a:sym typeface="Arial"/>
              </a:rPr>
              <a:t>Authorization Mechanism</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endParaRPr sz="1400" b="1" dirty="0">
              <a:latin typeface="Arial"/>
              <a:ea typeface="Arial"/>
              <a:cs typeface="Arial"/>
              <a:sym typeface="Arial"/>
            </a:endParaRPr>
          </a:p>
          <a:p>
            <a:pPr marL="12700" lvl="0" indent="0" algn="l" rtl="0">
              <a:lnSpc>
                <a:spcPct val="115000"/>
              </a:lnSpc>
              <a:spcBef>
                <a:spcPts val="400"/>
              </a:spcBef>
              <a:spcAft>
                <a:spcPts val="0"/>
              </a:spcAft>
              <a:buNone/>
            </a:pPr>
            <a:r>
              <a:rPr lang="en-US" sz="1400" dirty="0">
                <a:latin typeface="Arial"/>
                <a:ea typeface="Arial"/>
                <a:cs typeface="Arial"/>
                <a:sym typeface="Arial"/>
              </a:rPr>
              <a:t>•Authorization in the Internet of Things (IoT) refers to the process of granting or denying access to resources and services based on the identity of the requesting entity. This mechanism ensures that only authorized devices, users, or applications can access specific data or perform certain actions within an IoT ecosystem.</a:t>
            </a:r>
            <a:endParaRPr sz="1400" dirty="0">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endParaRPr sz="1400" dirty="0">
              <a:latin typeface="Arial"/>
              <a:ea typeface="Arial"/>
              <a:cs typeface="Arial"/>
              <a:sym typeface="Arial"/>
            </a:endParaRPr>
          </a:p>
          <a:p>
            <a:pPr marL="12700" lvl="0" indent="0" algn="l" rtl="0">
              <a:lnSpc>
                <a:spcPct val="115000"/>
              </a:lnSpc>
              <a:spcBef>
                <a:spcPts val="400"/>
              </a:spcBef>
              <a:spcAft>
                <a:spcPts val="0"/>
              </a:spcAft>
              <a:buNone/>
            </a:pPr>
            <a:r>
              <a:rPr lang="en-US" sz="1400" dirty="0">
                <a:latin typeface="Arial"/>
                <a:ea typeface="Arial"/>
                <a:cs typeface="Arial"/>
                <a:sym typeface="Arial"/>
              </a:rPr>
              <a:t>•Key Components of IoT Authorization are:</a:t>
            </a:r>
            <a:endParaRPr sz="1400" dirty="0">
              <a:latin typeface="Arial"/>
              <a:ea typeface="Arial"/>
              <a:cs typeface="Arial"/>
              <a:sym typeface="Arial"/>
            </a:endParaRPr>
          </a:p>
          <a:p>
            <a:pPr marL="12700" lvl="0" indent="0" algn="l" rtl="0">
              <a:lnSpc>
                <a:spcPct val="115000"/>
              </a:lnSpc>
              <a:spcBef>
                <a:spcPts val="400"/>
              </a:spcBef>
              <a:spcAft>
                <a:spcPts val="0"/>
              </a:spcAft>
              <a:buClr>
                <a:schemeClr val="dk1"/>
              </a:buClr>
              <a:buSzPts val="1100"/>
              <a:buFont typeface="Arial"/>
              <a:buNone/>
            </a:pP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a) Access Control Lists (ACLs):</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dirty="0">
                <a:latin typeface="Arial"/>
                <a:ea typeface="Arial"/>
                <a:cs typeface="Arial"/>
                <a:sym typeface="Arial"/>
              </a:rPr>
              <a:t>Define which users or devices have access to specific resources.</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Example</a:t>
            </a:r>
            <a:r>
              <a:rPr lang="en-US" sz="1400" dirty="0">
                <a:latin typeface="Arial"/>
                <a:ea typeface="Arial"/>
                <a:cs typeface="Arial"/>
                <a:sym typeface="Arial"/>
              </a:rPr>
              <a:t>: A smart home system where only the homeowner’s smartphone can control the security cameras.</a:t>
            </a:r>
            <a:endParaRPr sz="1400" dirty="0">
              <a:latin typeface="Arial"/>
              <a:ea typeface="Arial"/>
              <a:cs typeface="Arial"/>
              <a:sym typeface="Arial"/>
            </a:endParaRPr>
          </a:p>
          <a:p>
            <a:pPr marL="342900" lvl="0" indent="0" algn="l" rtl="0">
              <a:lnSpc>
                <a:spcPct val="100000"/>
              </a:lnSpc>
              <a:spcBef>
                <a:spcPts val="270"/>
              </a:spcBef>
              <a:spcAft>
                <a:spcPts val="0"/>
              </a:spcAft>
              <a:buNone/>
            </a:pPr>
            <a:endParaRPr sz="1400" dirty="0">
              <a:latin typeface="Arial"/>
              <a:ea typeface="Arial"/>
              <a:cs typeface="Arial"/>
              <a:sym typeface="Arial"/>
            </a:endParaRPr>
          </a:p>
        </p:txBody>
      </p:sp>
      <p:pic>
        <p:nvPicPr>
          <p:cNvPr id="727" name="Google Shape;727;g2f42b2ceff3_0_20"/>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g2f5ca4eb22c_0_128"/>
          <p:cNvSpPr txBox="1">
            <a:spLocks noGrp="1"/>
          </p:cNvSpPr>
          <p:nvPr>
            <p:ph type="body" idx="1"/>
          </p:nvPr>
        </p:nvSpPr>
        <p:spPr>
          <a:xfrm>
            <a:off x="180350" y="627450"/>
            <a:ext cx="8636100" cy="44292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b) Role-Based Access Control (RBAC):</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dirty="0">
                <a:latin typeface="Arial"/>
                <a:ea typeface="Arial"/>
                <a:cs typeface="Arial"/>
                <a:sym typeface="Arial"/>
              </a:rPr>
              <a:t>Assigns permissions based on roles rather than individual identities.</a:t>
            </a:r>
            <a:endParaRPr sz="1400" dirty="0">
              <a:latin typeface="Arial"/>
              <a:ea typeface="Arial"/>
              <a:cs typeface="Arial"/>
              <a:sym typeface="Arial"/>
            </a:endParaRPr>
          </a:p>
          <a:p>
            <a:pPr marL="114300" lvl="0" indent="0" algn="l" rtl="0">
              <a:lnSpc>
                <a:spcPct val="115000"/>
              </a:lnSpc>
              <a:spcBef>
                <a:spcPts val="400"/>
              </a:spcBef>
              <a:spcAft>
                <a:spcPts val="0"/>
              </a:spcAft>
              <a:buNone/>
            </a:pPr>
            <a:r>
              <a:rPr lang="en-US" sz="1400" b="1" dirty="0">
                <a:latin typeface="Arial"/>
                <a:ea typeface="Arial"/>
                <a:cs typeface="Arial"/>
                <a:sym typeface="Arial"/>
              </a:rPr>
              <a:t>Example</a:t>
            </a:r>
            <a:r>
              <a:rPr lang="en-US" sz="1400" dirty="0">
                <a:latin typeface="Arial"/>
                <a:ea typeface="Arial"/>
                <a:cs typeface="Arial"/>
                <a:sym typeface="Arial"/>
              </a:rPr>
              <a:t>: In a smart factory, different roles like operator, supervisor, and maintenance staff have varying levels of access to machinery controls.</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c) Attribute-Based Access Control (ABAC):</a:t>
            </a:r>
            <a:endParaRPr sz="1400" b="1" dirty="0">
              <a:latin typeface="Arial"/>
              <a:ea typeface="Arial"/>
              <a:cs typeface="Arial"/>
              <a:sym typeface="Arial"/>
            </a:endParaRPr>
          </a:p>
          <a:p>
            <a:pPr marL="114300" lvl="0" indent="0" algn="l" rtl="0">
              <a:lnSpc>
                <a:spcPct val="115000"/>
              </a:lnSpc>
              <a:spcBef>
                <a:spcPts val="400"/>
              </a:spcBef>
              <a:spcAft>
                <a:spcPts val="0"/>
              </a:spcAft>
              <a:buNone/>
            </a:pPr>
            <a:r>
              <a:rPr lang="en-US" sz="1400" dirty="0">
                <a:latin typeface="Arial"/>
                <a:ea typeface="Arial"/>
                <a:cs typeface="Arial"/>
                <a:sym typeface="Arial"/>
              </a:rPr>
              <a:t>Uses attributes (e.g., user role, time of day, location) to determine access rights.</a:t>
            </a:r>
            <a:endParaRPr sz="1400" dirty="0">
              <a:latin typeface="Arial"/>
              <a:ea typeface="Arial"/>
              <a:cs typeface="Arial"/>
              <a:sym typeface="Arial"/>
            </a:endParaRPr>
          </a:p>
          <a:p>
            <a:pPr marL="114300" lvl="0" indent="0" algn="l" rtl="0">
              <a:lnSpc>
                <a:spcPct val="115000"/>
              </a:lnSpc>
              <a:spcBef>
                <a:spcPts val="400"/>
              </a:spcBef>
              <a:spcAft>
                <a:spcPts val="0"/>
              </a:spcAft>
              <a:buNone/>
            </a:pPr>
            <a:r>
              <a:rPr lang="en-US" sz="1400" b="1" dirty="0">
                <a:latin typeface="Arial"/>
                <a:ea typeface="Arial"/>
                <a:cs typeface="Arial"/>
                <a:sym typeface="Arial"/>
              </a:rPr>
              <a:t>Example</a:t>
            </a:r>
            <a:r>
              <a:rPr lang="en-US" sz="1400" dirty="0">
                <a:latin typeface="Arial"/>
                <a:ea typeface="Arial"/>
                <a:cs typeface="Arial"/>
                <a:sym typeface="Arial"/>
              </a:rPr>
              <a:t>: A healthcare IoT system where access to patient data is granted based on the healthcare provider’s role and the time of access.</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d) OAuth:</a:t>
            </a:r>
            <a:endParaRPr sz="1400" b="1"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dirty="0">
                <a:latin typeface="Arial"/>
                <a:ea typeface="Arial"/>
                <a:cs typeface="Arial"/>
                <a:sym typeface="Arial"/>
              </a:rPr>
              <a:t>A widely used authorization framework that allows third-party applications to access user data without exposing credentials.</a:t>
            </a:r>
            <a:endParaRPr sz="1400" dirty="0">
              <a:latin typeface="Arial"/>
              <a:ea typeface="Arial"/>
              <a:cs typeface="Arial"/>
              <a:sym typeface="Arial"/>
            </a:endParaRPr>
          </a:p>
          <a:p>
            <a:pPr marL="114300" lvl="0" indent="0" algn="l" rtl="0">
              <a:lnSpc>
                <a:spcPct val="115000"/>
              </a:lnSpc>
              <a:spcBef>
                <a:spcPts val="400"/>
              </a:spcBef>
              <a:spcAft>
                <a:spcPts val="0"/>
              </a:spcAft>
              <a:buClr>
                <a:schemeClr val="dk1"/>
              </a:buClr>
              <a:buSzPts val="1100"/>
              <a:buFont typeface="Arial"/>
              <a:buNone/>
            </a:pPr>
            <a:r>
              <a:rPr lang="en-US" sz="1400" b="1" dirty="0">
                <a:latin typeface="Arial"/>
                <a:ea typeface="Arial"/>
                <a:cs typeface="Arial"/>
                <a:sym typeface="Arial"/>
              </a:rPr>
              <a:t>Example</a:t>
            </a:r>
            <a:r>
              <a:rPr lang="en-US" sz="1400" dirty="0">
                <a:latin typeface="Arial"/>
                <a:ea typeface="Arial"/>
                <a:cs typeface="Arial"/>
                <a:sym typeface="Arial"/>
              </a:rPr>
              <a:t>: A fitness app accessing data from a user’s wearable device using OAuth tokens.</a:t>
            </a:r>
            <a:endParaRPr sz="1400" dirty="0">
              <a:latin typeface="Arial"/>
              <a:ea typeface="Arial"/>
              <a:cs typeface="Arial"/>
              <a:sym typeface="Arial"/>
            </a:endParaRPr>
          </a:p>
          <a:p>
            <a:pPr marL="0" lvl="0" indent="0" algn="l" rtl="0">
              <a:lnSpc>
                <a:spcPct val="100000"/>
              </a:lnSpc>
              <a:spcBef>
                <a:spcPts val="270"/>
              </a:spcBef>
              <a:spcAft>
                <a:spcPts val="0"/>
              </a:spcAft>
              <a:buNone/>
            </a:pPr>
            <a:endParaRPr sz="1400" dirty="0">
              <a:latin typeface="Arial"/>
              <a:ea typeface="Arial"/>
              <a:cs typeface="Arial"/>
              <a:sym typeface="Arial"/>
            </a:endParaRPr>
          </a:p>
        </p:txBody>
      </p:sp>
      <p:pic>
        <p:nvPicPr>
          <p:cNvPr id="733" name="Google Shape;733;g2f5ca4eb22c_0_128"/>
          <p:cNvPicPr preferRelativeResize="0"/>
          <p:nvPr/>
        </p:nvPicPr>
        <p:blipFill rotWithShape="1">
          <a:blip r:embed="rId3">
            <a:alphaModFix/>
          </a:blip>
          <a:srcRect l="6555" t="13280" r="9184" b="7145"/>
          <a:stretch/>
        </p:blipFill>
        <p:spPr>
          <a:xfrm>
            <a:off x="325676" y="119174"/>
            <a:ext cx="2098110" cy="51965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38"/>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fontScale="92500" lnSpcReduction="10000"/>
          </a:bodyPr>
          <a:lstStyle/>
          <a:p>
            <a:pPr marL="457200" lvl="0" indent="-431800" algn="l" rtl="0">
              <a:lnSpc>
                <a:spcPct val="100000"/>
              </a:lnSpc>
              <a:spcBef>
                <a:spcPts val="640"/>
              </a:spcBef>
              <a:spcAft>
                <a:spcPts val="0"/>
              </a:spcAft>
              <a:buSzPct val="159055"/>
              <a:buFont typeface="Noto Sans Symbols"/>
              <a:buNone/>
            </a:pPr>
            <a:r>
              <a:rPr lang="en-US" sz="2175" dirty="0">
                <a:solidFill>
                  <a:schemeClr val="dk1"/>
                </a:solidFill>
              </a:rPr>
              <a:t>	</a:t>
            </a:r>
            <a:r>
              <a:rPr lang="en-US" sz="2700" b="1" dirty="0">
                <a:solidFill>
                  <a:schemeClr val="dk1"/>
                </a:solidFill>
              </a:rPr>
              <a:t>	Symmetric-Key LWC Algorithms</a:t>
            </a:r>
            <a:r>
              <a:rPr lang="en-US" sz="2700" dirty="0">
                <a:solidFill>
                  <a:schemeClr val="dk1"/>
                </a:solidFill>
              </a:rPr>
              <a:t>	</a:t>
            </a:r>
            <a:endParaRPr dirty="0"/>
          </a:p>
          <a:p>
            <a:pPr marL="0" lvl="0" indent="0" algn="just" rtl="0">
              <a:lnSpc>
                <a:spcPct val="100000"/>
              </a:lnSpc>
              <a:spcBef>
                <a:spcPts val="640"/>
              </a:spcBef>
              <a:spcAft>
                <a:spcPts val="0"/>
              </a:spcAft>
              <a:buSzPct val="164736"/>
              <a:buNone/>
            </a:pPr>
            <a:r>
              <a:rPr lang="en-US" sz="2100" b="1" dirty="0"/>
              <a:t>Tiny Encryption Algorithm (TEA)</a:t>
            </a:r>
            <a:endParaRPr dirty="0"/>
          </a:p>
          <a:p>
            <a:pPr marL="457200" lvl="0" indent="-431800" algn="just" rtl="0">
              <a:lnSpc>
                <a:spcPct val="100000"/>
              </a:lnSpc>
              <a:spcBef>
                <a:spcPts val="640"/>
              </a:spcBef>
              <a:spcAft>
                <a:spcPts val="0"/>
              </a:spcAft>
              <a:buSzPct val="164736"/>
              <a:buFont typeface="Noto Sans Symbols"/>
              <a:buChar char="◼"/>
            </a:pPr>
            <a:r>
              <a:rPr lang="en-US" sz="2100" dirty="0"/>
              <a:t>block cipher</a:t>
            </a:r>
            <a:endParaRPr dirty="0"/>
          </a:p>
          <a:p>
            <a:pPr marL="457200" lvl="0" indent="-431800" algn="just" rtl="0">
              <a:lnSpc>
                <a:spcPct val="100000"/>
              </a:lnSpc>
              <a:spcBef>
                <a:spcPts val="640"/>
              </a:spcBef>
              <a:spcAft>
                <a:spcPts val="0"/>
              </a:spcAft>
              <a:buSzPct val="164736"/>
              <a:buFont typeface="Noto Sans Symbols"/>
              <a:buChar char="◼"/>
            </a:pPr>
            <a:r>
              <a:rPr lang="en-US" sz="2100" dirty="0"/>
              <a:t>renowned for its simplicity of description and </a:t>
            </a:r>
            <a:r>
              <a:rPr lang="en-US" sz="2100" dirty="0" err="1"/>
              <a:t>implementaton</a:t>
            </a:r>
            <a:r>
              <a:rPr lang="en-US" sz="2100" dirty="0"/>
              <a:t>,  typically a few lines of code</a:t>
            </a:r>
            <a:endParaRPr dirty="0"/>
          </a:p>
          <a:p>
            <a:pPr marL="457200" lvl="0" indent="-431800" algn="just" rtl="0">
              <a:lnSpc>
                <a:spcPct val="100000"/>
              </a:lnSpc>
              <a:spcBef>
                <a:spcPts val="640"/>
              </a:spcBef>
              <a:spcAft>
                <a:spcPts val="0"/>
              </a:spcAft>
              <a:buSzPct val="164736"/>
              <a:buFont typeface="Noto Sans Symbols"/>
              <a:buChar char="◼"/>
            </a:pPr>
            <a:r>
              <a:rPr lang="en-US" sz="2100" dirty="0"/>
              <a:t>uses a large number of iterations, rather than a complicated  program, in order to avoid preset tables and long setup times</a:t>
            </a:r>
            <a:endParaRPr dirty="0"/>
          </a:p>
          <a:p>
            <a:pPr marL="457200" lvl="0" indent="-431800" algn="just" rtl="0">
              <a:lnSpc>
                <a:spcPct val="100000"/>
              </a:lnSpc>
              <a:spcBef>
                <a:spcPts val="640"/>
              </a:spcBef>
              <a:spcAft>
                <a:spcPts val="0"/>
              </a:spcAft>
              <a:buSzPct val="164736"/>
              <a:buFont typeface="Noto Sans Symbols"/>
              <a:buChar char="◼"/>
            </a:pPr>
            <a:r>
              <a:rPr lang="en-US" sz="2100" dirty="0"/>
              <a:t>uses 128-bit key</a:t>
            </a:r>
            <a:endParaRPr dirty="0"/>
          </a:p>
          <a:p>
            <a:pPr marL="457200" lvl="0" indent="-431800" algn="just" rtl="0">
              <a:lnSpc>
                <a:spcPct val="100000"/>
              </a:lnSpc>
              <a:spcBef>
                <a:spcPts val="640"/>
              </a:spcBef>
              <a:spcAft>
                <a:spcPts val="0"/>
              </a:spcAft>
              <a:buSzPct val="164736"/>
              <a:buFont typeface="Noto Sans Symbols"/>
              <a:buChar char="◼"/>
            </a:pPr>
            <a:r>
              <a:rPr lang="en-US" sz="2100" dirty="0"/>
              <a:t>TEA family: XTEA (extended TEA), XXTEA, Block TEA, Speed  TEA, and Tiny TEA</a:t>
            </a:r>
            <a:endParaRPr dirty="0"/>
          </a:p>
          <a:p>
            <a:pPr marL="457200" lvl="0" indent="-431800" algn="just" rtl="0">
              <a:lnSpc>
                <a:spcPct val="100000"/>
              </a:lnSpc>
              <a:spcBef>
                <a:spcPts val="640"/>
              </a:spcBef>
              <a:spcAft>
                <a:spcPts val="0"/>
              </a:spcAft>
              <a:buSzPct val="164736"/>
              <a:buFont typeface="Noto Sans Symbols"/>
              <a:buChar char="◼"/>
            </a:pPr>
            <a:r>
              <a:rPr lang="en-US" sz="2100" dirty="0"/>
              <a:t>uses very simple operations (addition, XORing, shifts), and has  a very small code size; ideal candidate for small objects and  wireless sensors</a:t>
            </a:r>
            <a:endParaRPr dirty="0"/>
          </a:p>
        </p:txBody>
      </p:sp>
      <p:pic>
        <p:nvPicPr>
          <p:cNvPr id="739" name="Google Shape;739;p138"/>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39"/>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Autofit/>
          </a:bodyPr>
          <a:lstStyle/>
          <a:p>
            <a:pPr marL="457200" lvl="0" indent="-431800" algn="l" rtl="0">
              <a:lnSpc>
                <a:spcPct val="100000"/>
              </a:lnSpc>
              <a:spcBef>
                <a:spcPts val="640"/>
              </a:spcBef>
              <a:spcAft>
                <a:spcPts val="0"/>
              </a:spcAft>
              <a:buSzPts val="3200"/>
              <a:buFont typeface="Noto Sans Symbols"/>
              <a:buNone/>
            </a:pPr>
            <a:r>
              <a:rPr lang="en-US" sz="2175" dirty="0">
                <a:solidFill>
                  <a:schemeClr val="dk1"/>
                </a:solidFill>
              </a:rPr>
              <a:t>	</a:t>
            </a:r>
            <a:r>
              <a:rPr lang="en-US" sz="2700" b="1" dirty="0">
                <a:solidFill>
                  <a:schemeClr val="dk1"/>
                </a:solidFill>
              </a:rPr>
              <a:t>	Symmetric-Key LWC Algorithms</a:t>
            </a:r>
            <a:r>
              <a:rPr lang="en-US" sz="2700" dirty="0">
                <a:solidFill>
                  <a:schemeClr val="dk1"/>
                </a:solidFill>
              </a:rPr>
              <a:t>	</a:t>
            </a:r>
            <a:endParaRPr dirty="0"/>
          </a:p>
          <a:p>
            <a:pPr marL="457200" lvl="0" indent="-431800" algn="just" rtl="0">
              <a:lnSpc>
                <a:spcPct val="100000"/>
              </a:lnSpc>
              <a:spcBef>
                <a:spcPts val="640"/>
              </a:spcBef>
              <a:spcAft>
                <a:spcPts val="0"/>
              </a:spcAft>
              <a:buSzPts val="3200"/>
              <a:buChar char="•"/>
            </a:pPr>
            <a:r>
              <a:rPr lang="en-US" sz="2100" dirty="0"/>
              <a:t>The Scalable Encryption Algorithm (SEA) is targeted for small embedded applications. The design explicitly accounts for an environment with very limited processing resources and throughput requirements. A design principle of SEA is flexibility: the plaintext size n, key size n, and processor (or word) size b are design parameters, with the only constraint that n is a multiple of 6b; for this reason, the algorithm is denoted as </a:t>
            </a:r>
            <a:r>
              <a:rPr lang="en-US" sz="2100" dirty="0" err="1"/>
              <a:t>SEAn;b</a:t>
            </a:r>
            <a:r>
              <a:rPr lang="en-US" sz="2100" dirty="0"/>
              <a:t>. The main disadvantage is that </a:t>
            </a:r>
            <a:r>
              <a:rPr lang="en-US" sz="2100" dirty="0" err="1"/>
              <a:t>SEAn;b</a:t>
            </a:r>
            <a:r>
              <a:rPr lang="en-US" sz="2100" dirty="0"/>
              <a:t> trades space for time and this may not be trivial on devices with limited computational power.</a:t>
            </a:r>
            <a:endParaRPr dirty="0"/>
          </a:p>
        </p:txBody>
      </p:sp>
      <p:pic>
        <p:nvPicPr>
          <p:cNvPr id="745" name="Google Shape;745;p139"/>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93"/>
          <p:cNvSpPr txBox="1">
            <a:spLocks noGrp="1"/>
          </p:cNvSpPr>
          <p:nvPr>
            <p:ph type="body" idx="4294967295"/>
          </p:nvPr>
        </p:nvSpPr>
        <p:spPr>
          <a:xfrm>
            <a:off x="1143000" y="734616"/>
            <a:ext cx="4266010"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00">
                <a:solidFill>
                  <a:schemeClr val="dk1"/>
                </a:solidFill>
              </a:rPr>
              <a:t>	</a:t>
            </a:r>
            <a:r>
              <a:rPr lang="en-US" sz="2550" b="1">
                <a:solidFill>
                  <a:schemeClr val="dk1"/>
                </a:solidFill>
              </a:rPr>
              <a:t>Building Blocks of IoT</a:t>
            </a:r>
            <a:r>
              <a:rPr lang="en-US" sz="2550">
                <a:solidFill>
                  <a:schemeClr val="dk1"/>
                </a:solidFill>
              </a:rPr>
              <a:t>	</a:t>
            </a:r>
            <a:endParaRPr/>
          </a:p>
          <a:p>
            <a:pPr marL="457200" lvl="0" indent="-431800" algn="l" rtl="0">
              <a:lnSpc>
                <a:spcPct val="100000"/>
              </a:lnSpc>
              <a:spcBef>
                <a:spcPts val="640"/>
              </a:spcBef>
              <a:spcAft>
                <a:spcPts val="0"/>
              </a:spcAft>
              <a:buSzPts val="3200"/>
              <a:buChar char="•"/>
            </a:pPr>
            <a:r>
              <a:rPr lang="en-US" sz="1500" b="1">
                <a:solidFill>
                  <a:schemeClr val="dk1"/>
                </a:solidFill>
              </a:rPr>
              <a:t>Applications</a:t>
            </a:r>
            <a:endParaRPr/>
          </a:p>
          <a:p>
            <a:pPr marL="457200" lvl="0" indent="-431800" algn="just" rtl="0">
              <a:lnSpc>
                <a:spcPct val="100000"/>
              </a:lnSpc>
              <a:spcBef>
                <a:spcPts val="640"/>
              </a:spcBef>
              <a:spcAft>
                <a:spcPts val="0"/>
              </a:spcAft>
              <a:buSzPts val="3200"/>
              <a:buFont typeface="Arial"/>
              <a:buChar char="•"/>
            </a:pPr>
            <a:r>
              <a:rPr lang="en-US" sz="1500">
                <a:solidFill>
                  <a:schemeClr val="dk1"/>
                </a:solidFill>
              </a:rPr>
              <a:t>Applications form another end of an IoT system. Applications are essential for the proper utilization of all the data collected.</a:t>
            </a:r>
            <a:endParaRPr/>
          </a:p>
          <a:p>
            <a:pPr marL="457200" lvl="0" indent="-431800" algn="just" rtl="0">
              <a:lnSpc>
                <a:spcPct val="100000"/>
              </a:lnSpc>
              <a:spcBef>
                <a:spcPts val="640"/>
              </a:spcBef>
              <a:spcAft>
                <a:spcPts val="0"/>
              </a:spcAft>
              <a:buSzPts val="3200"/>
              <a:buFont typeface="Arial"/>
              <a:buChar char="•"/>
            </a:pPr>
            <a:r>
              <a:rPr lang="en-US" sz="1500">
                <a:solidFill>
                  <a:schemeClr val="dk1"/>
                </a:solidFill>
              </a:rPr>
              <a:t>These cloud-based applications are responsible for rendering effective meaning to the data collected. Applications are controlled by users and are a delivery point of particular services.</a:t>
            </a:r>
            <a:endParaRPr/>
          </a:p>
          <a:p>
            <a:pPr marL="457200" lvl="0" indent="-431800" algn="just" rtl="0">
              <a:lnSpc>
                <a:spcPct val="100000"/>
              </a:lnSpc>
              <a:spcBef>
                <a:spcPts val="640"/>
              </a:spcBef>
              <a:spcAft>
                <a:spcPts val="0"/>
              </a:spcAft>
              <a:buSzPts val="3200"/>
              <a:buFont typeface="Arial"/>
              <a:buChar char="•"/>
            </a:pPr>
            <a:r>
              <a:rPr lang="en-US" sz="1500">
                <a:solidFill>
                  <a:schemeClr val="dk1"/>
                </a:solidFill>
              </a:rPr>
              <a:t>Examples of applications are home automation apps, security systems, industrial control hubs, etc.</a:t>
            </a:r>
            <a:endParaRPr/>
          </a:p>
          <a:p>
            <a:pPr marL="457200" lvl="0" indent="-228600" algn="just" rtl="0">
              <a:lnSpc>
                <a:spcPct val="100000"/>
              </a:lnSpc>
              <a:spcBef>
                <a:spcPts val="640"/>
              </a:spcBef>
              <a:spcAft>
                <a:spcPts val="0"/>
              </a:spcAft>
              <a:buSzPts val="3200"/>
              <a:buFont typeface="Arial"/>
              <a:buNone/>
            </a:pPr>
            <a:endParaRPr sz="1500">
              <a:solidFill>
                <a:schemeClr val="dk1"/>
              </a:solidFill>
            </a:endParaRPr>
          </a:p>
          <a:p>
            <a:pPr marL="457200" lvl="0" indent="-228600" algn="just" rtl="0">
              <a:lnSpc>
                <a:spcPct val="100000"/>
              </a:lnSpc>
              <a:spcBef>
                <a:spcPts val="640"/>
              </a:spcBef>
              <a:spcAft>
                <a:spcPts val="0"/>
              </a:spcAft>
              <a:buSzPts val="3200"/>
              <a:buFont typeface="Arial"/>
              <a:buNone/>
            </a:pPr>
            <a:endParaRPr sz="1500">
              <a:solidFill>
                <a:schemeClr val="dk1"/>
              </a:solidFill>
            </a:endParaRPr>
          </a:p>
          <a:p>
            <a:pPr marL="457200" lvl="0" indent="-228600" algn="just" rtl="0">
              <a:lnSpc>
                <a:spcPct val="100000"/>
              </a:lnSpc>
              <a:spcBef>
                <a:spcPts val="640"/>
              </a:spcBef>
              <a:spcAft>
                <a:spcPts val="0"/>
              </a:spcAft>
              <a:buSzPts val="3200"/>
              <a:buNone/>
            </a:pPr>
            <a:endParaRPr sz="1500" b="1">
              <a:solidFill>
                <a:schemeClr val="dk1"/>
              </a:solidFill>
            </a:endParaRPr>
          </a:p>
          <a:p>
            <a:pPr marL="0" lvl="0" indent="0" algn="just" rtl="0">
              <a:lnSpc>
                <a:spcPct val="100000"/>
              </a:lnSpc>
              <a:spcBef>
                <a:spcPts val="640"/>
              </a:spcBef>
              <a:spcAft>
                <a:spcPts val="0"/>
              </a:spcAft>
              <a:buSzPts val="3200"/>
              <a:buNone/>
            </a:pPr>
            <a:endParaRPr sz="1500"/>
          </a:p>
        </p:txBody>
      </p:sp>
      <p:pic>
        <p:nvPicPr>
          <p:cNvPr id="107" name="Google Shape;107;p93"/>
          <p:cNvPicPr preferRelativeResize="0"/>
          <p:nvPr/>
        </p:nvPicPr>
        <p:blipFill rotWithShape="1">
          <a:blip r:embed="rId3">
            <a:alphaModFix/>
          </a:blip>
          <a:srcRect/>
          <a:stretch/>
        </p:blipFill>
        <p:spPr>
          <a:xfrm>
            <a:off x="5462588" y="816769"/>
            <a:ext cx="2393156" cy="3886200"/>
          </a:xfrm>
          <a:prstGeom prst="rect">
            <a:avLst/>
          </a:prstGeom>
          <a:noFill/>
          <a:ln>
            <a:noFill/>
          </a:ln>
        </p:spPr>
      </p:pic>
      <p:pic>
        <p:nvPicPr>
          <p:cNvPr id="108" name="Google Shape;108;p93"/>
          <p:cNvPicPr preferRelativeResize="0"/>
          <p:nvPr/>
        </p:nvPicPr>
        <p:blipFill rotWithShape="1">
          <a:blip r:embed="rId4">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40"/>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fontScale="92500" lnSpcReduction="10000"/>
          </a:bodyPr>
          <a:lstStyle/>
          <a:p>
            <a:pPr marL="457200" lvl="0" indent="-431800" algn="l" rtl="0">
              <a:lnSpc>
                <a:spcPct val="100000"/>
              </a:lnSpc>
              <a:spcBef>
                <a:spcPts val="640"/>
              </a:spcBef>
              <a:spcAft>
                <a:spcPts val="0"/>
              </a:spcAft>
              <a:buSzPct val="159055"/>
              <a:buFont typeface="Noto Sans Symbols"/>
              <a:buNone/>
            </a:pPr>
            <a:r>
              <a:rPr lang="en-US" sz="2175" dirty="0">
                <a:solidFill>
                  <a:schemeClr val="dk1"/>
                </a:solidFill>
              </a:rPr>
              <a:t>	</a:t>
            </a:r>
            <a:r>
              <a:rPr lang="en-US" sz="2700" b="1" dirty="0">
                <a:solidFill>
                  <a:schemeClr val="dk1"/>
                </a:solidFill>
              </a:rPr>
              <a:t>	Symmetric-Key LWC Algorithms</a:t>
            </a:r>
            <a:r>
              <a:rPr lang="en-US" sz="2700" dirty="0">
                <a:solidFill>
                  <a:schemeClr val="dk1"/>
                </a:solidFill>
              </a:rPr>
              <a:t>	</a:t>
            </a:r>
            <a:endParaRPr dirty="0"/>
          </a:p>
          <a:p>
            <a:pPr marL="0" lvl="0" indent="0" algn="just" rtl="0">
              <a:lnSpc>
                <a:spcPct val="100000"/>
              </a:lnSpc>
              <a:spcBef>
                <a:spcPts val="640"/>
              </a:spcBef>
              <a:spcAft>
                <a:spcPts val="0"/>
              </a:spcAft>
              <a:buSzPct val="164736"/>
              <a:buNone/>
            </a:pPr>
            <a:r>
              <a:rPr lang="en-US" sz="2100" b="1" dirty="0"/>
              <a:t>Scalable Encryption Algorithm (SEA)</a:t>
            </a:r>
            <a:endParaRPr dirty="0"/>
          </a:p>
          <a:p>
            <a:pPr marL="457200" lvl="0" indent="-431800" algn="just" rtl="0">
              <a:lnSpc>
                <a:spcPct val="100000"/>
              </a:lnSpc>
              <a:spcBef>
                <a:spcPts val="640"/>
              </a:spcBef>
              <a:spcAft>
                <a:spcPts val="0"/>
              </a:spcAft>
              <a:buSzPct val="164736"/>
              <a:buFont typeface="Noto Sans Symbols"/>
              <a:buChar char="◼"/>
            </a:pPr>
            <a:r>
              <a:rPr lang="en-US" sz="2100" dirty="0"/>
              <a:t>is targeted for small embedded applications</a:t>
            </a:r>
            <a:endParaRPr dirty="0"/>
          </a:p>
          <a:p>
            <a:pPr marL="457200" lvl="0" indent="-431800" algn="just" rtl="0">
              <a:lnSpc>
                <a:spcPct val="100000"/>
              </a:lnSpc>
              <a:spcBef>
                <a:spcPts val="640"/>
              </a:spcBef>
              <a:spcAft>
                <a:spcPts val="0"/>
              </a:spcAft>
              <a:buSzPct val="164736"/>
              <a:buFont typeface="Noto Sans Symbols"/>
              <a:buChar char="◼"/>
            </a:pPr>
            <a:r>
              <a:rPr lang="en-US" sz="2100" dirty="0"/>
              <a:t>considers the limited processing resources and throughput  requirements</a:t>
            </a:r>
            <a:endParaRPr dirty="0"/>
          </a:p>
          <a:p>
            <a:pPr marL="457200" lvl="0" indent="-431800" algn="just" rtl="0">
              <a:lnSpc>
                <a:spcPct val="100000"/>
              </a:lnSpc>
              <a:spcBef>
                <a:spcPts val="640"/>
              </a:spcBef>
              <a:spcAft>
                <a:spcPts val="0"/>
              </a:spcAft>
              <a:buSzPct val="164736"/>
              <a:buFont typeface="Noto Sans Symbols"/>
              <a:buChar char="◼"/>
            </a:pPr>
            <a:r>
              <a:rPr lang="en-US" sz="2100" dirty="0"/>
              <a:t>provides flexibility</a:t>
            </a:r>
            <a:endParaRPr dirty="0"/>
          </a:p>
          <a:p>
            <a:pPr marL="457200" lvl="0" indent="-431800" algn="just" rtl="0">
              <a:lnSpc>
                <a:spcPct val="100000"/>
              </a:lnSpc>
              <a:spcBef>
                <a:spcPts val="640"/>
              </a:spcBef>
              <a:spcAft>
                <a:spcPts val="0"/>
              </a:spcAft>
              <a:buSzPct val="164736"/>
              <a:buFont typeface="Noto Sans Symbols"/>
              <a:buChar char="◼"/>
            </a:pPr>
            <a:r>
              <a:rPr lang="en-US" sz="2100" dirty="0"/>
              <a:t>design parameters – plaintext size, key size, processor size</a:t>
            </a:r>
            <a:endParaRPr dirty="0"/>
          </a:p>
          <a:p>
            <a:pPr marL="457200" lvl="0" indent="-431800" algn="just" rtl="0">
              <a:lnSpc>
                <a:spcPct val="100000"/>
              </a:lnSpc>
              <a:spcBef>
                <a:spcPts val="640"/>
              </a:spcBef>
              <a:spcAft>
                <a:spcPts val="0"/>
              </a:spcAft>
              <a:buSzPct val="164736"/>
              <a:buFont typeface="Noto Sans Symbols"/>
              <a:buChar char="◼"/>
            </a:pPr>
            <a:r>
              <a:rPr lang="en-US" sz="2100" dirty="0"/>
              <a:t>motivation for this flexibility</a:t>
            </a:r>
            <a:endParaRPr dirty="0"/>
          </a:p>
          <a:p>
            <a:pPr marL="457200" lvl="0" indent="-431800" algn="just" rtl="0">
              <a:lnSpc>
                <a:spcPct val="100000"/>
              </a:lnSpc>
              <a:spcBef>
                <a:spcPts val="640"/>
              </a:spcBef>
              <a:spcAft>
                <a:spcPts val="0"/>
              </a:spcAft>
              <a:buSzPct val="164736"/>
              <a:buFont typeface="Noto Sans Symbols"/>
              <a:buChar char="◼"/>
            </a:pPr>
            <a:r>
              <a:rPr lang="en-US" sz="2100" dirty="0"/>
              <a:t>–	many encryption algorithms perform differently depending on the platform, e.g., 8-  bit or 32-bit processors.</a:t>
            </a:r>
            <a:endParaRPr dirty="0"/>
          </a:p>
          <a:p>
            <a:pPr marL="457200" lvl="0" indent="-431800" algn="just" rtl="0">
              <a:lnSpc>
                <a:spcPct val="100000"/>
              </a:lnSpc>
              <a:spcBef>
                <a:spcPts val="640"/>
              </a:spcBef>
              <a:spcAft>
                <a:spcPts val="0"/>
              </a:spcAft>
              <a:buSzPct val="164736"/>
              <a:buFont typeface="Noto Sans Symbols"/>
              <a:buChar char="◼"/>
            </a:pPr>
            <a:r>
              <a:rPr lang="en-US" sz="2100" dirty="0"/>
              <a:t>SEA is designed to be generic and adaptable to different security levels and  target hardware</a:t>
            </a:r>
            <a:endParaRPr dirty="0"/>
          </a:p>
          <a:p>
            <a:pPr marL="457200" lvl="0" indent="-431800" algn="just" rtl="0">
              <a:lnSpc>
                <a:spcPct val="100000"/>
              </a:lnSpc>
              <a:spcBef>
                <a:spcPts val="640"/>
              </a:spcBef>
              <a:spcAft>
                <a:spcPts val="0"/>
              </a:spcAft>
              <a:buSzPct val="164736"/>
              <a:buFont typeface="Noto Sans Symbols"/>
              <a:buChar char="◼"/>
            </a:pPr>
            <a:r>
              <a:rPr lang="en-US" sz="2100" dirty="0"/>
              <a:t>has the ‘on-the-fly’ key derivation feature</a:t>
            </a:r>
            <a:endParaRPr dirty="0"/>
          </a:p>
        </p:txBody>
      </p:sp>
      <p:pic>
        <p:nvPicPr>
          <p:cNvPr id="751" name="Google Shape;751;p140"/>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41"/>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Autofit/>
          </a:bodyPr>
          <a:lstStyle/>
          <a:p>
            <a:pPr marL="457200" lvl="0" indent="-431800" algn="l" rtl="0">
              <a:lnSpc>
                <a:spcPct val="100000"/>
              </a:lnSpc>
              <a:spcBef>
                <a:spcPts val="640"/>
              </a:spcBef>
              <a:spcAft>
                <a:spcPts val="0"/>
              </a:spcAft>
              <a:buSzPts val="3200"/>
              <a:buFont typeface="Noto Sans Symbols"/>
              <a:buNone/>
            </a:pPr>
            <a:r>
              <a:rPr lang="en-US" sz="2175" dirty="0">
                <a:solidFill>
                  <a:schemeClr val="dk1"/>
                </a:solidFill>
              </a:rPr>
              <a:t>	</a:t>
            </a:r>
            <a:r>
              <a:rPr lang="en-US" sz="2700" b="1" dirty="0">
                <a:solidFill>
                  <a:schemeClr val="dk1"/>
                </a:solidFill>
              </a:rPr>
              <a:t>	Symmetric-Key LWC Algorithms</a:t>
            </a:r>
            <a:r>
              <a:rPr lang="en-US" sz="2700" dirty="0">
                <a:solidFill>
                  <a:schemeClr val="dk1"/>
                </a:solidFill>
              </a:rPr>
              <a:t>	</a:t>
            </a:r>
            <a:endParaRPr dirty="0"/>
          </a:p>
          <a:p>
            <a:pPr marL="457200" lvl="0" indent="-431800" algn="just" rtl="0">
              <a:lnSpc>
                <a:spcPct val="100000"/>
              </a:lnSpc>
              <a:spcBef>
                <a:spcPts val="640"/>
              </a:spcBef>
              <a:spcAft>
                <a:spcPts val="0"/>
              </a:spcAft>
              <a:buSzPts val="3200"/>
              <a:buChar char="•"/>
            </a:pPr>
            <a:r>
              <a:rPr lang="en-US" sz="2100" dirty="0"/>
              <a:t>PRESENT is an ultra-lightweight block cipher algorithm based on a Substitution-Permutation Network (SPN) . PRESENT has been designed to be extremely compact and efficient in hardware. It operates on 64-bit blocks and with keys of either 80 or 128 bits. It is for use in situations where low-power consumption and high chip efficiency are desired, thus </a:t>
            </a:r>
            <a:r>
              <a:rPr lang="en-US" sz="2175" dirty="0"/>
              <a:t>making it of particular interest for constrained environments.</a:t>
            </a:r>
            <a:endParaRPr dirty="0"/>
          </a:p>
          <a:p>
            <a:pPr marL="457200" lvl="0" indent="-228600" algn="just" rtl="0">
              <a:lnSpc>
                <a:spcPct val="100000"/>
              </a:lnSpc>
              <a:spcBef>
                <a:spcPts val="640"/>
              </a:spcBef>
              <a:spcAft>
                <a:spcPts val="0"/>
              </a:spcAft>
              <a:buSzPts val="3200"/>
              <a:buNone/>
            </a:pPr>
            <a:endParaRPr sz="2175" dirty="0"/>
          </a:p>
          <a:p>
            <a:pPr marL="457200" lvl="0" indent="-228600" algn="just" rtl="0">
              <a:lnSpc>
                <a:spcPct val="100000"/>
              </a:lnSpc>
              <a:spcBef>
                <a:spcPts val="640"/>
              </a:spcBef>
              <a:spcAft>
                <a:spcPts val="0"/>
              </a:spcAft>
              <a:buSzPts val="3200"/>
              <a:buNone/>
            </a:pPr>
            <a:endParaRPr sz="2175" dirty="0"/>
          </a:p>
        </p:txBody>
      </p:sp>
      <p:pic>
        <p:nvPicPr>
          <p:cNvPr id="757" name="Google Shape;757;p141"/>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42"/>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fontScale="92500"/>
          </a:bodyPr>
          <a:lstStyle/>
          <a:p>
            <a:pPr marL="457200" lvl="0" indent="-431800" algn="l" rtl="0">
              <a:lnSpc>
                <a:spcPct val="100000"/>
              </a:lnSpc>
              <a:spcBef>
                <a:spcPts val="640"/>
              </a:spcBef>
              <a:spcAft>
                <a:spcPts val="0"/>
              </a:spcAft>
              <a:buSzPct val="159055"/>
              <a:buFont typeface="Noto Sans Symbols"/>
              <a:buNone/>
            </a:pPr>
            <a:r>
              <a:rPr lang="en-US" sz="2175" dirty="0">
                <a:solidFill>
                  <a:schemeClr val="dk1"/>
                </a:solidFill>
              </a:rPr>
              <a:t>	</a:t>
            </a:r>
            <a:r>
              <a:rPr lang="en-US" sz="2700" b="1" dirty="0">
                <a:solidFill>
                  <a:schemeClr val="dk1"/>
                </a:solidFill>
              </a:rPr>
              <a:t>	Symmetric-Key LWC Algorithms</a:t>
            </a:r>
            <a:r>
              <a:rPr lang="en-US" sz="2700" dirty="0">
                <a:solidFill>
                  <a:schemeClr val="dk1"/>
                </a:solidFill>
              </a:rPr>
              <a:t>	</a:t>
            </a:r>
            <a:endParaRPr dirty="0"/>
          </a:p>
          <a:p>
            <a:pPr marL="0" lvl="0" indent="0" algn="just" rtl="0">
              <a:lnSpc>
                <a:spcPct val="100000"/>
              </a:lnSpc>
              <a:spcBef>
                <a:spcPts val="640"/>
              </a:spcBef>
              <a:spcAft>
                <a:spcPts val="0"/>
              </a:spcAft>
              <a:buSzPct val="164736"/>
              <a:buNone/>
            </a:pPr>
            <a:r>
              <a:rPr lang="en-US" sz="2100" dirty="0"/>
              <a:t>PRESENT Cipher</a:t>
            </a:r>
            <a:endParaRPr dirty="0"/>
          </a:p>
          <a:p>
            <a:pPr marL="457200" lvl="0" indent="-431800" algn="just" rtl="0">
              <a:lnSpc>
                <a:spcPct val="100000"/>
              </a:lnSpc>
              <a:spcBef>
                <a:spcPts val="640"/>
              </a:spcBef>
              <a:spcAft>
                <a:spcPts val="0"/>
              </a:spcAft>
              <a:buSzPct val="164736"/>
              <a:buFont typeface="Noto Sans Symbols"/>
              <a:buChar char="◼"/>
            </a:pPr>
            <a:r>
              <a:rPr lang="en-US" sz="2100" dirty="0"/>
              <a:t>ultra-lightweight block cipher algorithm based on a Substitution-  Permutation Network</a:t>
            </a:r>
            <a:endParaRPr dirty="0"/>
          </a:p>
          <a:p>
            <a:pPr marL="457200" lvl="0" indent="-431800" algn="just" rtl="0">
              <a:lnSpc>
                <a:spcPct val="100000"/>
              </a:lnSpc>
              <a:spcBef>
                <a:spcPts val="640"/>
              </a:spcBef>
              <a:spcAft>
                <a:spcPts val="0"/>
              </a:spcAft>
              <a:buSzPct val="164736"/>
              <a:buFont typeface="Noto Sans Symbols"/>
              <a:buChar char="◼"/>
            </a:pPr>
            <a:r>
              <a:rPr lang="en-US" sz="2100" dirty="0"/>
              <a:t>designed to be extremely compact and efficient in hardware</a:t>
            </a:r>
            <a:endParaRPr dirty="0"/>
          </a:p>
          <a:p>
            <a:pPr marL="457200" lvl="0" indent="-431800" algn="just" rtl="0">
              <a:lnSpc>
                <a:spcPct val="100000"/>
              </a:lnSpc>
              <a:spcBef>
                <a:spcPts val="640"/>
              </a:spcBef>
              <a:spcAft>
                <a:spcPts val="0"/>
              </a:spcAft>
              <a:buSzPct val="164736"/>
              <a:buFont typeface="Noto Sans Symbols"/>
              <a:buChar char="◼"/>
            </a:pPr>
            <a:r>
              <a:rPr lang="en-US" sz="2100" dirty="0"/>
              <a:t>intended to be used in situation where low-power consumption and  high chip efficiency are desired, thus making it of particular  interest for constrained environments.</a:t>
            </a:r>
            <a:endParaRPr dirty="0"/>
          </a:p>
          <a:p>
            <a:pPr marL="457200" lvl="0" indent="-431800" algn="just" rtl="0">
              <a:lnSpc>
                <a:spcPct val="100000"/>
              </a:lnSpc>
              <a:spcBef>
                <a:spcPts val="640"/>
              </a:spcBef>
              <a:spcAft>
                <a:spcPts val="0"/>
              </a:spcAft>
              <a:buSzPct val="164736"/>
              <a:buFont typeface="Noto Sans Symbols"/>
              <a:buChar char="◼"/>
            </a:pPr>
            <a:r>
              <a:rPr lang="en-US" sz="2100" dirty="0"/>
              <a:t>is also simple</a:t>
            </a:r>
            <a:endParaRPr dirty="0"/>
          </a:p>
          <a:p>
            <a:pPr marL="457200" lvl="0" indent="-431800" algn="just" rtl="0">
              <a:lnSpc>
                <a:spcPct val="100000"/>
              </a:lnSpc>
              <a:spcBef>
                <a:spcPts val="640"/>
              </a:spcBef>
              <a:spcAft>
                <a:spcPts val="0"/>
              </a:spcAft>
              <a:buSzPct val="164736"/>
              <a:buFont typeface="Noto Sans Symbols"/>
              <a:buChar char="◼"/>
            </a:pPr>
            <a:r>
              <a:rPr lang="en-US" sz="2100" dirty="0"/>
              <a:t>ISO/IEC 29192-2:2012 “Lightweight Cryptography” specifies  PRESENT as a block cipher suitable for lightweight cryptography.</a:t>
            </a:r>
            <a:endParaRPr sz="2175" dirty="0"/>
          </a:p>
          <a:p>
            <a:pPr marL="457200" lvl="0" indent="-228600" algn="just" rtl="0">
              <a:lnSpc>
                <a:spcPct val="100000"/>
              </a:lnSpc>
              <a:spcBef>
                <a:spcPts val="640"/>
              </a:spcBef>
              <a:spcAft>
                <a:spcPts val="0"/>
              </a:spcAft>
              <a:buSzPct val="159055"/>
              <a:buFont typeface="Noto Sans Symbols"/>
              <a:buNone/>
            </a:pPr>
            <a:endParaRPr sz="2175" dirty="0"/>
          </a:p>
        </p:txBody>
      </p:sp>
      <p:pic>
        <p:nvPicPr>
          <p:cNvPr id="763" name="Google Shape;763;p142"/>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43"/>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Autofit/>
          </a:bodyPr>
          <a:lstStyle/>
          <a:p>
            <a:pPr marL="457200" lvl="0" indent="-431800" algn="l" rtl="0">
              <a:lnSpc>
                <a:spcPct val="100000"/>
              </a:lnSpc>
              <a:spcBef>
                <a:spcPts val="640"/>
              </a:spcBef>
              <a:spcAft>
                <a:spcPts val="0"/>
              </a:spcAft>
              <a:buSzPts val="3200"/>
              <a:buFont typeface="Noto Sans Symbols"/>
              <a:buNone/>
            </a:pPr>
            <a:r>
              <a:rPr lang="en-US" sz="2175" dirty="0">
                <a:solidFill>
                  <a:schemeClr val="dk1"/>
                </a:solidFill>
              </a:rPr>
              <a:t>	</a:t>
            </a:r>
            <a:r>
              <a:rPr lang="en-US" sz="2700" b="1" dirty="0">
                <a:solidFill>
                  <a:schemeClr val="dk1"/>
                </a:solidFill>
              </a:rPr>
              <a:t>	Symmetric-Key LWC Algorithms</a:t>
            </a:r>
            <a:r>
              <a:rPr lang="en-US" sz="2700" dirty="0">
                <a:solidFill>
                  <a:schemeClr val="dk1"/>
                </a:solidFill>
              </a:rPr>
              <a:t>	</a:t>
            </a:r>
            <a:endParaRPr dirty="0"/>
          </a:p>
          <a:p>
            <a:pPr marL="457200" marR="0" lvl="0" indent="-431800" algn="l" rtl="0">
              <a:lnSpc>
                <a:spcPct val="100000"/>
              </a:lnSpc>
              <a:spcBef>
                <a:spcPts val="640"/>
              </a:spcBef>
              <a:spcAft>
                <a:spcPts val="0"/>
              </a:spcAft>
              <a:buClr>
                <a:schemeClr val="dk1"/>
              </a:buClr>
              <a:buSzPts val="3200"/>
              <a:buFont typeface="Arial"/>
              <a:buChar char="•"/>
            </a:pPr>
            <a:r>
              <a:rPr lang="en-US" sz="2175" dirty="0"/>
              <a:t>The </a:t>
            </a:r>
            <a:r>
              <a:rPr lang="en-US" sz="2175" dirty="0" err="1"/>
              <a:t>HIGh</a:t>
            </a:r>
            <a:r>
              <a:rPr lang="en-US" sz="2175" dirty="0"/>
              <a:t> security and </a:t>
            </a:r>
            <a:r>
              <a:rPr lang="en-US" sz="2175" dirty="0" err="1"/>
              <a:t>lightweigHT</a:t>
            </a:r>
            <a:r>
              <a:rPr lang="en-US" sz="2175" dirty="0"/>
              <a:t> (HIGHT)  encryption algorithm is a generalized Feistel network with a block size of 64 bits, 128-bit keys, and 32 rounds. HIGHT was designed with an eye on low-resource hardware performance. HIGHT uses very simple operations, such as XORing, addition mod 28, and bitwise rotation</a:t>
            </a:r>
            <a:endParaRPr dirty="0"/>
          </a:p>
          <a:p>
            <a:pPr marL="457200" marR="0" lvl="0" indent="-228600" algn="l" rtl="0">
              <a:lnSpc>
                <a:spcPct val="100000"/>
              </a:lnSpc>
              <a:spcBef>
                <a:spcPts val="640"/>
              </a:spcBef>
              <a:spcAft>
                <a:spcPts val="0"/>
              </a:spcAft>
              <a:buClr>
                <a:schemeClr val="dk1"/>
              </a:buClr>
              <a:buSzPts val="3200"/>
              <a:buFont typeface="Arial"/>
              <a:buNone/>
            </a:pPr>
            <a:endParaRPr sz="2175" dirty="0"/>
          </a:p>
          <a:p>
            <a:pPr marL="457200" marR="0" lvl="0" indent="-228600" algn="l" rtl="0">
              <a:lnSpc>
                <a:spcPct val="100000"/>
              </a:lnSpc>
              <a:spcBef>
                <a:spcPts val="640"/>
              </a:spcBef>
              <a:spcAft>
                <a:spcPts val="0"/>
              </a:spcAft>
              <a:buClr>
                <a:schemeClr val="dk1"/>
              </a:buClr>
              <a:buSzPts val="3200"/>
              <a:buFont typeface="Arial"/>
              <a:buNone/>
            </a:pPr>
            <a:endParaRPr sz="2175" dirty="0"/>
          </a:p>
          <a:p>
            <a:pPr marL="457200" marR="0" lvl="0" indent="-228600" algn="l" rtl="0">
              <a:lnSpc>
                <a:spcPct val="100000"/>
              </a:lnSpc>
              <a:spcBef>
                <a:spcPts val="640"/>
              </a:spcBef>
              <a:spcAft>
                <a:spcPts val="0"/>
              </a:spcAft>
              <a:buClr>
                <a:schemeClr val="dk1"/>
              </a:buClr>
              <a:buSzPts val="3200"/>
              <a:buFont typeface="Arial"/>
              <a:buNone/>
            </a:pPr>
            <a:endParaRPr sz="2175" dirty="0"/>
          </a:p>
        </p:txBody>
      </p:sp>
      <p:pic>
        <p:nvPicPr>
          <p:cNvPr id="769" name="Google Shape;769;p143"/>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44"/>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Font typeface="Noto Sans Symbols"/>
              <a:buNone/>
            </a:pPr>
            <a:r>
              <a:rPr lang="en-US" sz="2175" dirty="0">
                <a:solidFill>
                  <a:schemeClr val="dk1"/>
                </a:solidFill>
              </a:rPr>
              <a:t>	</a:t>
            </a:r>
            <a:r>
              <a:rPr lang="en-US" sz="2700" b="1" dirty="0">
                <a:solidFill>
                  <a:schemeClr val="dk1"/>
                </a:solidFill>
              </a:rPr>
              <a:t>	Symmetric-Key LWC Algorithms</a:t>
            </a:r>
            <a:r>
              <a:rPr lang="en-US" sz="2700" dirty="0">
                <a:solidFill>
                  <a:schemeClr val="dk1"/>
                </a:solidFill>
              </a:rPr>
              <a:t>	</a:t>
            </a:r>
            <a:endParaRPr dirty="0"/>
          </a:p>
          <a:p>
            <a:pPr marL="0" lvl="0" indent="0" algn="l" rtl="0">
              <a:lnSpc>
                <a:spcPct val="100000"/>
              </a:lnSpc>
              <a:spcBef>
                <a:spcPts val="640"/>
              </a:spcBef>
              <a:spcAft>
                <a:spcPts val="0"/>
              </a:spcAft>
              <a:buSzPts val="3200"/>
              <a:buNone/>
            </a:pPr>
            <a:r>
              <a:rPr lang="en-US" sz="2175" dirty="0"/>
              <a:t>HIGHT</a:t>
            </a:r>
            <a:endParaRPr dirty="0"/>
          </a:p>
          <a:p>
            <a:pPr marL="457200" lvl="0" indent="-431800" algn="l" rtl="0">
              <a:lnSpc>
                <a:spcPct val="100000"/>
              </a:lnSpc>
              <a:spcBef>
                <a:spcPts val="640"/>
              </a:spcBef>
              <a:spcAft>
                <a:spcPts val="0"/>
              </a:spcAft>
              <a:buSzPts val="3200"/>
              <a:buFont typeface="Noto Sans Symbols"/>
              <a:buChar char="◼"/>
            </a:pPr>
            <a:r>
              <a:rPr lang="en-US" sz="2175" dirty="0" err="1"/>
              <a:t>HIGh</a:t>
            </a:r>
            <a:r>
              <a:rPr lang="en-US" sz="2175" dirty="0"/>
              <a:t> security and light </a:t>
            </a:r>
            <a:r>
              <a:rPr lang="en-US" sz="2175" dirty="0" err="1"/>
              <a:t>weigHT</a:t>
            </a:r>
            <a:r>
              <a:rPr lang="en-US" sz="2175" dirty="0"/>
              <a:t> encryption algorithm  is a generalized Feistel network</a:t>
            </a:r>
            <a:endParaRPr dirty="0"/>
          </a:p>
          <a:p>
            <a:pPr marL="457200" lvl="0" indent="-431800" algn="l" rtl="0">
              <a:lnSpc>
                <a:spcPct val="100000"/>
              </a:lnSpc>
              <a:spcBef>
                <a:spcPts val="640"/>
              </a:spcBef>
              <a:spcAft>
                <a:spcPts val="0"/>
              </a:spcAft>
              <a:buSzPts val="3200"/>
              <a:buFont typeface="Noto Sans Symbols"/>
              <a:buChar char="◼"/>
            </a:pPr>
            <a:r>
              <a:rPr lang="en-US" sz="2175" dirty="0"/>
              <a:t>uses very simple operations such as XORing, addition,  and bitwise rotation</a:t>
            </a:r>
            <a:endParaRPr dirty="0"/>
          </a:p>
          <a:p>
            <a:pPr marL="457200" lvl="0" indent="-228600" algn="l" rtl="0">
              <a:lnSpc>
                <a:spcPct val="100000"/>
              </a:lnSpc>
              <a:spcBef>
                <a:spcPts val="640"/>
              </a:spcBef>
              <a:spcAft>
                <a:spcPts val="0"/>
              </a:spcAft>
              <a:buSzPts val="3200"/>
              <a:buFont typeface="Noto Sans Symbols"/>
              <a:buNone/>
            </a:pPr>
            <a:endParaRPr sz="2175" dirty="0"/>
          </a:p>
          <a:p>
            <a:pPr marL="457200" lvl="0" indent="-228600" algn="l" rtl="0">
              <a:lnSpc>
                <a:spcPct val="100000"/>
              </a:lnSpc>
              <a:spcBef>
                <a:spcPts val="640"/>
              </a:spcBef>
              <a:spcAft>
                <a:spcPts val="0"/>
              </a:spcAft>
              <a:buSzPts val="3200"/>
              <a:buFont typeface="Noto Sans Symbols"/>
              <a:buNone/>
            </a:pPr>
            <a:endParaRPr sz="2175" dirty="0"/>
          </a:p>
          <a:p>
            <a:pPr marL="457200" lvl="0" indent="-228600" algn="l" rtl="0">
              <a:lnSpc>
                <a:spcPct val="100000"/>
              </a:lnSpc>
              <a:spcBef>
                <a:spcPts val="640"/>
              </a:spcBef>
              <a:spcAft>
                <a:spcPts val="0"/>
              </a:spcAft>
              <a:buSzPts val="3200"/>
              <a:buFont typeface="Noto Sans Symbols"/>
              <a:buNone/>
            </a:pPr>
            <a:endParaRPr sz="2175" dirty="0"/>
          </a:p>
        </p:txBody>
      </p:sp>
      <p:pic>
        <p:nvPicPr>
          <p:cNvPr id="775" name="Google Shape;775;p144"/>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45"/>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fontScale="92500" lnSpcReduction="10000"/>
          </a:bodyPr>
          <a:lstStyle/>
          <a:p>
            <a:pPr marL="457200" lvl="0" indent="-431800" algn="l" rtl="0">
              <a:lnSpc>
                <a:spcPct val="100000"/>
              </a:lnSpc>
              <a:spcBef>
                <a:spcPts val="640"/>
              </a:spcBef>
              <a:spcAft>
                <a:spcPts val="0"/>
              </a:spcAft>
              <a:buSzPct val="159055"/>
              <a:buFont typeface="Noto Sans Symbols"/>
              <a:buNone/>
            </a:pPr>
            <a:r>
              <a:rPr lang="en-US" sz="2175" dirty="0">
                <a:solidFill>
                  <a:schemeClr val="dk1"/>
                </a:solidFill>
              </a:rPr>
              <a:t>	</a:t>
            </a:r>
            <a:r>
              <a:rPr lang="en-US" sz="2700" b="1" dirty="0">
                <a:solidFill>
                  <a:schemeClr val="dk1"/>
                </a:solidFill>
              </a:rPr>
              <a:t>	Symmetric-Key LWC Algorithms</a:t>
            </a:r>
            <a:r>
              <a:rPr lang="en-US" sz="2700" dirty="0">
                <a:solidFill>
                  <a:schemeClr val="dk1"/>
                </a:solidFill>
              </a:rPr>
              <a:t>	</a:t>
            </a:r>
            <a:endParaRPr dirty="0"/>
          </a:p>
          <a:p>
            <a:pPr marL="457200" lvl="0" indent="-431827" algn="l" rtl="0">
              <a:lnSpc>
                <a:spcPct val="100000"/>
              </a:lnSpc>
              <a:spcBef>
                <a:spcPts val="75"/>
              </a:spcBef>
              <a:spcAft>
                <a:spcPts val="0"/>
              </a:spcAft>
              <a:buClr>
                <a:srgbClr val="3333CC"/>
              </a:buClr>
              <a:buSzPct val="85000"/>
              <a:buFont typeface="Noto Sans Symbols"/>
              <a:buChar char="❒"/>
            </a:pPr>
            <a:r>
              <a:rPr lang="en-US" sz="1500" dirty="0"/>
              <a:t>LWC algorithms are applicable to those scenarios  such as</a:t>
            </a:r>
            <a:endParaRPr dirty="0"/>
          </a:p>
          <a:p>
            <a:pPr marL="565547" lvl="1" indent="-214313" algn="l" rtl="0">
              <a:lnSpc>
                <a:spcPct val="100000"/>
              </a:lnSpc>
              <a:spcBef>
                <a:spcPts val="310"/>
              </a:spcBef>
              <a:spcAft>
                <a:spcPts val="0"/>
              </a:spcAft>
              <a:buClr>
                <a:srgbClr val="3333CC"/>
              </a:buClr>
              <a:buSzPct val="75000"/>
              <a:buFont typeface="Noto Sans Symbols"/>
              <a:buChar char="🔾"/>
            </a:pPr>
            <a:r>
              <a:rPr lang="en-US" dirty="0"/>
              <a:t>a moderate </a:t>
            </a:r>
            <a:r>
              <a:rPr lang="en-US" u="sng" dirty="0"/>
              <a:t>security level</a:t>
            </a:r>
            <a:r>
              <a:rPr lang="en-US" dirty="0"/>
              <a:t> is required</a:t>
            </a:r>
            <a:endParaRPr dirty="0"/>
          </a:p>
          <a:p>
            <a:pPr marL="565547" lvl="1" indent="-214313" algn="l" rtl="0">
              <a:lnSpc>
                <a:spcPct val="100000"/>
              </a:lnSpc>
              <a:spcBef>
                <a:spcPts val="291"/>
              </a:spcBef>
              <a:spcAft>
                <a:spcPts val="0"/>
              </a:spcAft>
              <a:buClr>
                <a:srgbClr val="3333CC"/>
              </a:buClr>
              <a:buSzPct val="75000"/>
              <a:buFont typeface="Noto Sans Symbols"/>
              <a:buChar char="🔾"/>
            </a:pPr>
            <a:r>
              <a:rPr lang="en-US" dirty="0"/>
              <a:t>encryption should not be applied to large </a:t>
            </a:r>
            <a:r>
              <a:rPr lang="en-US" u="sng" dirty="0"/>
              <a:t>amounts of data</a:t>
            </a:r>
            <a:endParaRPr dirty="0"/>
          </a:p>
          <a:p>
            <a:pPr marL="565547" lvl="1" indent="-214313" algn="l" rtl="0">
              <a:lnSpc>
                <a:spcPct val="100000"/>
              </a:lnSpc>
              <a:spcBef>
                <a:spcPts val="281"/>
              </a:spcBef>
              <a:spcAft>
                <a:spcPts val="0"/>
              </a:spcAft>
              <a:buClr>
                <a:srgbClr val="3333CC"/>
              </a:buClr>
              <a:buSzPct val="75000"/>
              <a:buFont typeface="Noto Sans Symbols"/>
              <a:buChar char="🔾"/>
            </a:pPr>
            <a:r>
              <a:rPr lang="en-US" u="sng" dirty="0"/>
              <a:t>hardware area</a:t>
            </a:r>
            <a:r>
              <a:rPr lang="en-US" dirty="0"/>
              <a:t> needed for implementation and the </a:t>
            </a:r>
            <a:r>
              <a:rPr lang="en-US" u="sng" dirty="0"/>
              <a:t>power </a:t>
            </a:r>
            <a:r>
              <a:rPr lang="en-US" dirty="0"/>
              <a:t> </a:t>
            </a:r>
            <a:r>
              <a:rPr lang="en-US" u="sng" dirty="0"/>
              <a:t>consumption</a:t>
            </a:r>
            <a:r>
              <a:rPr lang="en-US" dirty="0"/>
              <a:t> are considered harder requirements than speed</a:t>
            </a:r>
            <a:endParaRPr dirty="0"/>
          </a:p>
          <a:p>
            <a:pPr marL="457200" lvl="0" indent="-431827" algn="l" rtl="0">
              <a:lnSpc>
                <a:spcPct val="100000"/>
              </a:lnSpc>
              <a:spcBef>
                <a:spcPts val="338"/>
              </a:spcBef>
              <a:spcAft>
                <a:spcPts val="0"/>
              </a:spcAft>
              <a:buClr>
                <a:srgbClr val="3333CC"/>
              </a:buClr>
              <a:buSzPct val="85000"/>
              <a:buFont typeface="Noto Sans Symbols"/>
              <a:buChar char="❒"/>
            </a:pPr>
            <a:r>
              <a:rPr lang="en-US" sz="1500" dirty="0"/>
              <a:t>For </a:t>
            </a:r>
            <a:r>
              <a:rPr lang="en-US" sz="1500" dirty="0">
                <a:solidFill>
                  <a:srgbClr val="BF0000"/>
                </a:solidFill>
              </a:rPr>
              <a:t>smart objects</a:t>
            </a:r>
            <a:r>
              <a:rPr lang="en-US" sz="1500" dirty="0"/>
              <a:t>, need to focus on</a:t>
            </a:r>
            <a:endParaRPr dirty="0"/>
          </a:p>
          <a:p>
            <a:pPr marL="565547" lvl="1" indent="-214313" algn="l" rtl="0">
              <a:lnSpc>
                <a:spcPct val="100000"/>
              </a:lnSpc>
              <a:spcBef>
                <a:spcPts val="310"/>
              </a:spcBef>
              <a:spcAft>
                <a:spcPts val="0"/>
              </a:spcAft>
              <a:buClr>
                <a:srgbClr val="3333CC"/>
              </a:buClr>
              <a:buSzPct val="75000"/>
              <a:buFont typeface="Noto Sans Symbols"/>
              <a:buChar char="🔾"/>
            </a:pPr>
            <a:r>
              <a:rPr lang="en-US" dirty="0"/>
              <a:t>efficient software implementation</a:t>
            </a:r>
            <a:endParaRPr dirty="0"/>
          </a:p>
          <a:p>
            <a:pPr marL="565547" lvl="1" indent="-214313" algn="l" rtl="0">
              <a:lnSpc>
                <a:spcPct val="100000"/>
              </a:lnSpc>
              <a:spcBef>
                <a:spcPts val="291"/>
              </a:spcBef>
              <a:spcAft>
                <a:spcPts val="0"/>
              </a:spcAft>
              <a:buClr>
                <a:srgbClr val="3333CC"/>
              </a:buClr>
              <a:buSzPct val="75000"/>
              <a:buFont typeface="Noto Sans Symbols"/>
              <a:buChar char="🔾"/>
            </a:pPr>
            <a:r>
              <a:rPr lang="en-US" dirty="0"/>
              <a:t>performing well in hardware in terms of </a:t>
            </a:r>
            <a:r>
              <a:rPr lang="en-US" dirty="0">
                <a:solidFill>
                  <a:srgbClr val="0000FF"/>
                </a:solidFill>
              </a:rPr>
              <a:t>speed </a:t>
            </a:r>
            <a:r>
              <a:rPr lang="en-US" dirty="0"/>
              <a:t>and </a:t>
            </a:r>
            <a:r>
              <a:rPr lang="en-US" dirty="0">
                <a:solidFill>
                  <a:srgbClr val="0000FF"/>
                </a:solidFill>
              </a:rPr>
              <a:t>energy  consumption</a:t>
            </a:r>
            <a:endParaRPr dirty="0"/>
          </a:p>
          <a:p>
            <a:pPr marL="565547" lvl="1" indent="-118539" algn="l" rtl="0">
              <a:lnSpc>
                <a:spcPct val="100000"/>
              </a:lnSpc>
              <a:spcBef>
                <a:spcPts val="291"/>
              </a:spcBef>
              <a:spcAft>
                <a:spcPts val="0"/>
              </a:spcAft>
              <a:buClr>
                <a:srgbClr val="3333CC"/>
              </a:buClr>
              <a:buSzPct val="75000"/>
              <a:buFont typeface="Noto Sans Symbols"/>
              <a:buNone/>
            </a:pPr>
            <a:endParaRPr sz="2175" dirty="0"/>
          </a:p>
          <a:p>
            <a:pPr marL="457200" marR="0" lvl="0" indent="-228600" algn="l" rtl="0">
              <a:lnSpc>
                <a:spcPct val="100000"/>
              </a:lnSpc>
              <a:spcBef>
                <a:spcPts val="640"/>
              </a:spcBef>
              <a:spcAft>
                <a:spcPts val="0"/>
              </a:spcAft>
              <a:buClr>
                <a:schemeClr val="dk1"/>
              </a:buClr>
              <a:buSzPct val="159055"/>
              <a:buFont typeface="Arial"/>
              <a:buNone/>
            </a:pPr>
            <a:endParaRPr sz="2175" dirty="0"/>
          </a:p>
          <a:p>
            <a:pPr marL="457200" marR="0" lvl="0" indent="-228600" algn="l" rtl="0">
              <a:lnSpc>
                <a:spcPct val="100000"/>
              </a:lnSpc>
              <a:spcBef>
                <a:spcPts val="640"/>
              </a:spcBef>
              <a:spcAft>
                <a:spcPts val="0"/>
              </a:spcAft>
              <a:buClr>
                <a:schemeClr val="dk1"/>
              </a:buClr>
              <a:buSzPct val="159055"/>
              <a:buFont typeface="Arial"/>
              <a:buNone/>
            </a:pPr>
            <a:endParaRPr sz="2175" dirty="0"/>
          </a:p>
        </p:txBody>
      </p:sp>
      <p:pic>
        <p:nvPicPr>
          <p:cNvPr id="781" name="Google Shape;781;p145"/>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46"/>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fontScale="77500" lnSpcReduction="20000"/>
          </a:bodyPr>
          <a:lstStyle/>
          <a:p>
            <a:pPr marL="457200" lvl="0" indent="-431800" algn="l" rtl="0">
              <a:lnSpc>
                <a:spcPct val="100000"/>
              </a:lnSpc>
              <a:spcBef>
                <a:spcPts val="640"/>
              </a:spcBef>
              <a:spcAft>
                <a:spcPts val="0"/>
              </a:spcAft>
              <a:buSzPct val="189840"/>
              <a:buFont typeface="Noto Sans Symbols"/>
              <a:buNone/>
            </a:pPr>
            <a:r>
              <a:rPr lang="en-US" sz="2175" dirty="0">
                <a:solidFill>
                  <a:schemeClr val="dk1"/>
                </a:solidFill>
              </a:rPr>
              <a:t>	</a:t>
            </a:r>
            <a:r>
              <a:rPr lang="en-US" sz="2700" b="1" dirty="0">
                <a:solidFill>
                  <a:schemeClr val="dk1"/>
                </a:solidFill>
              </a:rPr>
              <a:t>	Asymmetric LWC Algorithms</a:t>
            </a:r>
            <a:r>
              <a:rPr lang="en-US" sz="2700" dirty="0">
                <a:solidFill>
                  <a:schemeClr val="dk1"/>
                </a:solidFill>
              </a:rPr>
              <a:t>	</a:t>
            </a:r>
            <a:endParaRPr dirty="0"/>
          </a:p>
          <a:p>
            <a:pPr marL="457200" lvl="0" indent="-431800" algn="just" rtl="0">
              <a:lnSpc>
                <a:spcPct val="100000"/>
              </a:lnSpc>
              <a:spcBef>
                <a:spcPts val="640"/>
              </a:spcBef>
              <a:spcAft>
                <a:spcPts val="0"/>
              </a:spcAft>
              <a:buSzPct val="196620"/>
              <a:buFont typeface="Noto Sans Symbols"/>
              <a:buChar char="◼"/>
            </a:pPr>
            <a:r>
              <a:rPr lang="en-US" sz="2100" dirty="0" err="1"/>
              <a:t>TPublic</a:t>
            </a:r>
            <a:r>
              <a:rPr lang="en-US" sz="2100" dirty="0"/>
              <a:t>-key (asymmetric) cryptography requires the use of a public-key and a private key. Public keys can be associated with the identity of a node by including them into a public certificate, signed by a Certification Authority (CA) that can be requested to verify the certificate. Public-key cryptography requires the significant effort of deploying a PKI. Moreover, asymmetric cryptography requires higher processing and long keys (at least 1024 bits for RSA ) to be used. </a:t>
            </a:r>
            <a:endParaRPr dirty="0"/>
          </a:p>
          <a:p>
            <a:pPr marL="457200" lvl="0" indent="-431800" algn="just" rtl="0">
              <a:lnSpc>
                <a:spcPct val="100000"/>
              </a:lnSpc>
              <a:spcBef>
                <a:spcPts val="640"/>
              </a:spcBef>
              <a:spcAft>
                <a:spcPts val="0"/>
              </a:spcAft>
              <a:buSzPct val="196620"/>
              <a:buFont typeface="Noto Sans Symbols"/>
              <a:buChar char="◼"/>
            </a:pPr>
            <a:r>
              <a:rPr lang="en-US" sz="2100" dirty="0"/>
              <a:t>Alternative public-key cryptographic schemes, such as ECC, might require shorter keys to be used in order to achieve the same security than RSA keys. However, because of these reasons, symmetric cryptography is preferred in terms of processing speed, computational effort, and size of transmitted messages. Public key can be used to setup symmetric keys to be used in subsequent communications.</a:t>
            </a:r>
            <a:endParaRPr dirty="0"/>
          </a:p>
          <a:p>
            <a:pPr marL="457200" lvl="0" indent="-431800" algn="just" rtl="0">
              <a:lnSpc>
                <a:spcPct val="100000"/>
              </a:lnSpc>
              <a:spcBef>
                <a:spcPts val="640"/>
              </a:spcBef>
              <a:spcAft>
                <a:spcPts val="0"/>
              </a:spcAft>
              <a:buSzPct val="196620"/>
              <a:buFont typeface="Noto Sans Symbols"/>
              <a:buChar char="◼"/>
            </a:pPr>
            <a:r>
              <a:rPr lang="en-US" sz="2100" dirty="0"/>
              <a:t>Lightweight cryptography algorithms are suitable for environments that do not have stringent security requirements and where the constraints on available hardware and power budget cannot be relaxed.</a:t>
            </a:r>
            <a:endParaRPr sz="2175" dirty="0"/>
          </a:p>
        </p:txBody>
      </p:sp>
      <p:pic>
        <p:nvPicPr>
          <p:cNvPr id="787" name="Google Shape;787;p146"/>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47"/>
          <p:cNvSpPr txBox="1">
            <a:spLocks noGrp="1"/>
          </p:cNvSpPr>
          <p:nvPr>
            <p:ph type="body" idx="4294967295"/>
          </p:nvPr>
        </p:nvSpPr>
        <p:spPr>
          <a:xfrm>
            <a:off x="1143000" y="681038"/>
            <a:ext cx="6777038" cy="4429125"/>
          </a:xfrm>
          <a:prstGeom prst="rect">
            <a:avLst/>
          </a:prstGeom>
          <a:noFill/>
          <a:ln>
            <a:noFill/>
          </a:ln>
        </p:spPr>
        <p:txBody>
          <a:bodyPr spcFirstLastPara="1" wrap="square" lIns="91425" tIns="45700" rIns="91425" bIns="45700" anchor="t" anchorCtr="0">
            <a:normAutofit fontScale="92500" lnSpcReduction="10000"/>
          </a:bodyPr>
          <a:lstStyle/>
          <a:p>
            <a:pPr marL="457200" lvl="0" indent="-431800" algn="l" rtl="0">
              <a:lnSpc>
                <a:spcPct val="100000"/>
              </a:lnSpc>
              <a:spcBef>
                <a:spcPts val="640"/>
              </a:spcBef>
              <a:spcAft>
                <a:spcPts val="0"/>
              </a:spcAft>
              <a:buSzPct val="159055"/>
              <a:buFont typeface="Noto Sans Symbols"/>
              <a:buNone/>
            </a:pPr>
            <a:r>
              <a:rPr lang="en-US" sz="2175" dirty="0">
                <a:solidFill>
                  <a:schemeClr val="dk1"/>
                </a:solidFill>
              </a:rPr>
              <a:t>	</a:t>
            </a:r>
            <a:r>
              <a:rPr lang="en-US" sz="2700" b="1" dirty="0">
                <a:solidFill>
                  <a:schemeClr val="dk1"/>
                </a:solidFill>
              </a:rPr>
              <a:t>	Asymmetric LWC Algorithms</a:t>
            </a:r>
            <a:r>
              <a:rPr lang="en-US" sz="2700" dirty="0">
                <a:solidFill>
                  <a:schemeClr val="dk1"/>
                </a:solidFill>
              </a:rPr>
              <a:t>	</a:t>
            </a:r>
            <a:endParaRPr dirty="0"/>
          </a:p>
          <a:p>
            <a:pPr marL="0" lvl="0" indent="0" algn="just" rtl="0">
              <a:lnSpc>
                <a:spcPct val="100000"/>
              </a:lnSpc>
              <a:spcBef>
                <a:spcPts val="640"/>
              </a:spcBef>
              <a:spcAft>
                <a:spcPts val="0"/>
              </a:spcAft>
              <a:buSzPct val="164736"/>
              <a:buNone/>
            </a:pPr>
            <a:r>
              <a:rPr lang="en-US" sz="2100" dirty="0"/>
              <a:t>Elliptic Curve Cryptography (ECC)</a:t>
            </a:r>
            <a:endParaRPr dirty="0"/>
          </a:p>
          <a:p>
            <a:pPr marL="457200" lvl="0" indent="-431800" algn="just" rtl="0">
              <a:lnSpc>
                <a:spcPct val="100000"/>
              </a:lnSpc>
              <a:spcBef>
                <a:spcPts val="640"/>
              </a:spcBef>
              <a:spcAft>
                <a:spcPts val="0"/>
              </a:spcAft>
              <a:buSzPct val="164736"/>
              <a:buFont typeface="Noto Sans Symbols"/>
              <a:buChar char="◼"/>
            </a:pPr>
            <a:r>
              <a:rPr lang="en-US" sz="2100" dirty="0"/>
              <a:t>provides higher security and a better performance than the first  generation public-key techniques (RSA and Diffie-Hellman).</a:t>
            </a:r>
            <a:endParaRPr dirty="0"/>
          </a:p>
          <a:p>
            <a:pPr marL="457200" lvl="0" indent="-431800" algn="just" rtl="0">
              <a:lnSpc>
                <a:spcPct val="100000"/>
              </a:lnSpc>
              <a:spcBef>
                <a:spcPts val="640"/>
              </a:spcBef>
              <a:spcAft>
                <a:spcPts val="0"/>
              </a:spcAft>
              <a:buSzPct val="164736"/>
              <a:buFont typeface="Noto Sans Symbols"/>
              <a:buChar char="◼"/>
            </a:pPr>
            <a:r>
              <a:rPr lang="en-US" sz="2100" dirty="0"/>
              <a:t>the most interesting public-key cryptographic family for embedded  environments</a:t>
            </a:r>
            <a:endParaRPr dirty="0"/>
          </a:p>
          <a:p>
            <a:pPr marL="457200" lvl="0" indent="-431800" algn="just" rtl="0">
              <a:lnSpc>
                <a:spcPct val="100000"/>
              </a:lnSpc>
              <a:spcBef>
                <a:spcPts val="640"/>
              </a:spcBef>
              <a:spcAft>
                <a:spcPts val="0"/>
              </a:spcAft>
              <a:buSzPct val="164736"/>
              <a:buFont typeface="Noto Sans Symbols"/>
              <a:buChar char="◼"/>
            </a:pPr>
            <a:r>
              <a:rPr lang="en-US" sz="2100" dirty="0"/>
              <a:t>can reach the same security level as RSA with much shorter keys</a:t>
            </a:r>
            <a:endParaRPr dirty="0"/>
          </a:p>
          <a:p>
            <a:pPr marL="457200" lvl="0" indent="-431800" algn="just" rtl="0">
              <a:lnSpc>
                <a:spcPct val="100000"/>
              </a:lnSpc>
              <a:spcBef>
                <a:spcPts val="640"/>
              </a:spcBef>
              <a:spcAft>
                <a:spcPts val="0"/>
              </a:spcAft>
              <a:buSzPct val="164736"/>
              <a:buFont typeface="Noto Sans Symbols"/>
              <a:buChar char="◼"/>
            </a:pPr>
            <a:r>
              <a:rPr lang="en-US" sz="2100" dirty="0"/>
              <a:t>computationally lighter operations, like addition and multiplication, rather than  exponentiation</a:t>
            </a:r>
            <a:endParaRPr dirty="0"/>
          </a:p>
          <a:p>
            <a:pPr marL="457200" lvl="0" indent="-431800" algn="just" rtl="0">
              <a:lnSpc>
                <a:spcPct val="100000"/>
              </a:lnSpc>
              <a:spcBef>
                <a:spcPts val="640"/>
              </a:spcBef>
              <a:spcAft>
                <a:spcPts val="0"/>
              </a:spcAft>
              <a:buSzPct val="164736"/>
              <a:buFont typeface="Noto Sans Symbols"/>
              <a:buChar char="◼"/>
            </a:pPr>
            <a:r>
              <a:rPr lang="en-US" sz="2100" dirty="0"/>
              <a:t>accepted commercially, adopted by standardizing institutions such as  ANSI, IEEE, ISO, SECG, and NIST</a:t>
            </a:r>
            <a:endParaRPr dirty="0"/>
          </a:p>
        </p:txBody>
      </p:sp>
      <p:pic>
        <p:nvPicPr>
          <p:cNvPr id="793" name="Google Shape;793;p147"/>
          <p:cNvPicPr preferRelativeResize="0"/>
          <p:nvPr/>
        </p:nvPicPr>
        <p:blipFill rotWithShape="1">
          <a:blip r:embed="rId3">
            <a:alphaModFix/>
          </a:blip>
          <a:srcRect l="6558" t="13278" r="9180" b="7150"/>
          <a:stretch/>
        </p:blipFill>
        <p:spPr>
          <a:xfrm>
            <a:off x="325676" y="119174"/>
            <a:ext cx="2098110" cy="51965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991</TotalTime>
  <Words>8573</Words>
  <Application>Microsoft Office PowerPoint</Application>
  <PresentationFormat>On-screen Show (16:9)</PresentationFormat>
  <Paragraphs>751</Paragraphs>
  <Slides>97</Slides>
  <Notes>97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Noto Sans Symbols</vt:lpstr>
      <vt:lpstr>Oswald</vt:lpstr>
      <vt:lpstr>Arial</vt:lpstr>
      <vt:lpstr>Times New Roman</vt:lpstr>
      <vt:lpstr>Sorts Mill Goudy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Studies and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Real time analytics</vt:lpstr>
      <vt:lpstr>The Need for Real-Time Analytics</vt:lpstr>
      <vt:lpstr>IoT Layered Architecture</vt:lpstr>
      <vt:lpstr>SOA-Based Architecture</vt:lpstr>
      <vt:lpstr>Benefits of SOA Architecture</vt:lpstr>
      <vt:lpstr>API-Oriented Architecture</vt:lpstr>
      <vt:lpstr>How API and IoT work together</vt:lpstr>
      <vt:lpstr>IoT Challenges</vt:lpstr>
      <vt:lpstr>PowerPoint Presentation</vt:lpstr>
      <vt:lpstr>PowerPoint Presentation</vt:lpstr>
      <vt:lpstr>PowerPoint Presentation</vt:lpstr>
      <vt:lpstr>PowerPoint Presentation</vt:lpstr>
      <vt:lpstr>PowerPoint Presentation</vt:lpstr>
      <vt:lpstr>PowerPoint Presentation</vt:lpstr>
      <vt:lpstr>IOT Communication</vt:lpstr>
      <vt:lpstr>IOT Communication Protocols</vt:lpstr>
      <vt:lpstr>IOT Communication Protocols</vt:lpstr>
      <vt:lpstr>IOT Communication Protocols</vt:lpstr>
      <vt:lpstr>IOT Communication Protocols</vt:lpstr>
      <vt:lpstr>IOT Communication Protocols</vt:lpstr>
      <vt:lpstr>IOT Communication Protocols</vt:lpstr>
      <vt:lpstr>IOT Communication Protocols</vt:lpstr>
      <vt:lpstr>IOT Communication Protocols</vt:lpstr>
      <vt:lpstr>IOT Communication Protocols</vt:lpstr>
      <vt:lpstr>IOT Communication Protocols</vt:lpstr>
      <vt:lpstr>IOT Communication Protocols</vt:lpstr>
      <vt:lpstr>IOT Communication Protocols</vt:lpstr>
      <vt:lpstr>IOT Communication Protocols</vt:lpstr>
      <vt:lpstr>Cloud Computing</vt:lpstr>
      <vt:lpstr>Cloud Computing</vt:lpstr>
      <vt:lpstr>Cloud Computing</vt:lpstr>
      <vt:lpstr>Cloud Computing</vt:lpstr>
      <vt:lpstr>Cloud Computing</vt:lpstr>
      <vt:lpstr>Cloud Computing</vt:lpstr>
      <vt:lpstr>Cloud Computing</vt:lpstr>
      <vt:lpstr>Cloud Computing</vt:lpstr>
      <vt:lpstr>Cloud Computing</vt:lpstr>
      <vt:lpstr>Big Data</vt:lpstr>
      <vt:lpstr>Big Data</vt:lpstr>
      <vt:lpstr>Big Data</vt:lpstr>
      <vt:lpstr>Big Data</vt:lpstr>
      <vt:lpstr>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ABC</dc:creator>
  <cp:lastModifiedBy>AAROHI DIXIT</cp:lastModifiedBy>
  <cp:revision>2</cp:revision>
  <dcterms:created xsi:type="dcterms:W3CDTF">2010-04-09T07:36:15Z</dcterms:created>
  <dcterms:modified xsi:type="dcterms:W3CDTF">2025-06-03T20:18:06Z</dcterms:modified>
</cp:coreProperties>
</file>